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 id="2147483672" r:id="rId2"/>
  </p:sldMasterIdLst>
  <p:notesMasterIdLst>
    <p:notesMasterId r:id="rId19"/>
  </p:notesMasterIdLst>
  <p:sldIdLst>
    <p:sldId id="256" r:id="rId3"/>
    <p:sldId id="257" r:id="rId4"/>
    <p:sldId id="324" r:id="rId5"/>
    <p:sldId id="322" r:id="rId6"/>
    <p:sldId id="323" r:id="rId7"/>
    <p:sldId id="307" r:id="rId8"/>
    <p:sldId id="263" r:id="rId9"/>
    <p:sldId id="289" r:id="rId10"/>
    <p:sldId id="325" r:id="rId11"/>
    <p:sldId id="326" r:id="rId12"/>
    <p:sldId id="327" r:id="rId13"/>
    <p:sldId id="290" r:id="rId14"/>
    <p:sldId id="328" r:id="rId15"/>
    <p:sldId id="329" r:id="rId16"/>
    <p:sldId id="330" r:id="rId17"/>
    <p:sldId id="33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969" initials="M" lastIdx="2" clrIdx="0">
    <p:extLst>
      <p:ext uri="{19B8F6BF-5375-455C-9EA6-DF929625EA0E}">
        <p15:presenceInfo xmlns:p15="http://schemas.microsoft.com/office/powerpoint/2012/main" userId="S::Melissa969@fgrdhr.onmicrosoft.com::6b3ab590-840f-42e2-a264-d55ceaf5b2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86401"/>
  </p:normalViewPr>
  <p:slideViewPr>
    <p:cSldViewPr snapToGrid="0" snapToObjects="1">
      <p:cViewPr varScale="1">
        <p:scale>
          <a:sx n="131" d="100"/>
          <a:sy n="131" d="100"/>
        </p:scale>
        <p:origin x="130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964EBD-DD03-4A12-9B03-BDBF54FB011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60262C2-242F-4223-A60D-54FB0DD133B7}">
      <dgm:prSet phldrT="[Text]"/>
      <dgm:spPr/>
      <dgm:t>
        <a:bodyPr/>
        <a:lstStyle/>
        <a:p>
          <a:r>
            <a:rPr lang="el-GR" dirty="0"/>
            <a:t>ΚΑΛΗ ΠΡ</a:t>
          </a:r>
          <a:r>
            <a:rPr lang="en-US" dirty="0"/>
            <a:t>O</a:t>
          </a:r>
          <a:r>
            <a:rPr lang="el-GR" dirty="0"/>
            <a:t>ΕΤ</a:t>
          </a:r>
          <a:r>
            <a:rPr lang="en-US" dirty="0"/>
            <a:t>OI</a:t>
          </a:r>
          <a:r>
            <a:rPr lang="el-GR" dirty="0"/>
            <a:t>ΜΑΣΙΑ</a:t>
          </a:r>
          <a:r>
            <a:rPr lang="en-US" dirty="0"/>
            <a:t>(RTH </a:t>
          </a:r>
          <a:r>
            <a:rPr lang="el-GR" dirty="0"/>
            <a:t>ΥΨΟΣ ΕΜΠΟΔΙΑ,ΧΑΡΑΚΤΗΡΙΣΤΙΚΑ ΣΤΟ ΕΔΑΦΟΣ,ΠΕΡΙΟΧΕΣ ΠΡΟΣΓΕΙΩΣΕΙΣ ,</a:t>
          </a:r>
          <a:r>
            <a:rPr lang="en-US" dirty="0"/>
            <a:t> BACK UP  strobe light</a:t>
          </a:r>
          <a:r>
            <a:rPr lang="el-GR" dirty="0"/>
            <a:t>,ΠΡΟΓΡΑΜΜΑΤΙΣΜΟΣ </a:t>
          </a:r>
          <a:r>
            <a:rPr lang="en-US" dirty="0"/>
            <a:t>RTH </a:t>
          </a:r>
          <a:r>
            <a:rPr lang="el-GR" dirty="0"/>
            <a:t>ΓΙΑ ΜΕΓΙΣΤΟ ΥΨΟΣ,ΑΝΑΓΝΩΡΙΣΗ ΕΜΠΟΔΙΩΝ </a:t>
          </a:r>
          <a:endParaRPr lang="en-US" dirty="0"/>
        </a:p>
      </dgm:t>
    </dgm:pt>
    <dgm:pt modelId="{7DE0D6AE-0DBF-4270-BF50-54CC8BCFD851}" type="parTrans" cxnId="{C288D780-1DBC-4E37-917D-967F40AB08B6}">
      <dgm:prSet/>
      <dgm:spPr/>
      <dgm:t>
        <a:bodyPr/>
        <a:lstStyle/>
        <a:p>
          <a:endParaRPr lang="en-US"/>
        </a:p>
      </dgm:t>
    </dgm:pt>
    <dgm:pt modelId="{A957826B-CC1E-4527-9BB0-42096D022C08}" type="sibTrans" cxnId="{C288D780-1DBC-4E37-917D-967F40AB08B6}">
      <dgm:prSet/>
      <dgm:spPr/>
      <dgm:t>
        <a:bodyPr/>
        <a:lstStyle/>
        <a:p>
          <a:endParaRPr lang="en-US"/>
        </a:p>
      </dgm:t>
    </dgm:pt>
    <dgm:pt modelId="{A724C4CA-1C6C-4F08-8CA7-45483515C7A4}">
      <dgm:prSet phldrT="[Text]"/>
      <dgm:spPr/>
      <dgm:t>
        <a:bodyPr/>
        <a:lstStyle/>
        <a:p>
          <a:r>
            <a:rPr lang="en-US" dirty="0"/>
            <a:t>EMERGENCY PLAN </a:t>
          </a:r>
        </a:p>
      </dgm:t>
    </dgm:pt>
    <dgm:pt modelId="{E9200BA7-2000-4480-AC5E-46534C978073}" type="parTrans" cxnId="{6928A0B4-5344-4F6B-867F-1D2933F034A5}">
      <dgm:prSet/>
      <dgm:spPr/>
      <dgm:t>
        <a:bodyPr/>
        <a:lstStyle/>
        <a:p>
          <a:endParaRPr lang="en-US"/>
        </a:p>
      </dgm:t>
    </dgm:pt>
    <dgm:pt modelId="{D733B5A8-EB23-4856-B302-C0BA1A6FC89D}" type="sibTrans" cxnId="{6928A0B4-5344-4F6B-867F-1D2933F034A5}">
      <dgm:prSet/>
      <dgm:spPr/>
      <dgm:t>
        <a:bodyPr/>
        <a:lstStyle/>
        <a:p>
          <a:endParaRPr lang="en-US"/>
        </a:p>
      </dgm:t>
    </dgm:pt>
    <dgm:pt modelId="{477B06CF-346C-414C-8368-AFD0AC4CCDCF}">
      <dgm:prSet phldrT="[Text]"/>
      <dgm:spPr/>
      <dgm:t>
        <a:bodyPr/>
        <a:lstStyle/>
        <a:p>
          <a:r>
            <a:rPr lang="el-GR" dirty="0"/>
            <a:t>ΧΡΗΣΗ</a:t>
          </a:r>
          <a:r>
            <a:rPr lang="el-GR" baseline="0" dirty="0"/>
            <a:t> ΧΑΡΤΗ ΑΛΛΑ ΚΑΙ  ΤΗΛΕΜΕΤΡΙΑΣ ΓΙΑ ΥΨΟΣ/ΑΠΟΣΤΑΣΗ  </a:t>
          </a:r>
          <a:endParaRPr lang="en-US" dirty="0"/>
        </a:p>
      </dgm:t>
    </dgm:pt>
    <dgm:pt modelId="{69A2F6B7-9C31-43E5-8BBB-31AA03A2B9D3}" type="parTrans" cxnId="{D009B0E7-68C5-44EB-B3C1-0FB99649FB4C}">
      <dgm:prSet/>
      <dgm:spPr/>
      <dgm:t>
        <a:bodyPr/>
        <a:lstStyle/>
        <a:p>
          <a:endParaRPr lang="en-US"/>
        </a:p>
      </dgm:t>
    </dgm:pt>
    <dgm:pt modelId="{36C69BD9-DADA-4820-BA10-C113C4751A2E}" type="sibTrans" cxnId="{D009B0E7-68C5-44EB-B3C1-0FB99649FB4C}">
      <dgm:prSet/>
      <dgm:spPr/>
      <dgm:t>
        <a:bodyPr/>
        <a:lstStyle/>
        <a:p>
          <a:endParaRPr lang="en-US"/>
        </a:p>
      </dgm:t>
    </dgm:pt>
    <dgm:pt modelId="{C78F452B-475C-41B3-928F-E6865C593DFF}" type="pres">
      <dgm:prSet presAssocID="{B3964EBD-DD03-4A12-9B03-BDBF54FB011C}" presName="Name0" presStyleCnt="0">
        <dgm:presLayoutVars>
          <dgm:chMax val="7"/>
          <dgm:chPref val="7"/>
          <dgm:dir/>
        </dgm:presLayoutVars>
      </dgm:prSet>
      <dgm:spPr/>
    </dgm:pt>
    <dgm:pt modelId="{AE3E79DA-FC1A-4842-B224-954F2266F2FC}" type="pres">
      <dgm:prSet presAssocID="{B3964EBD-DD03-4A12-9B03-BDBF54FB011C}" presName="Name1" presStyleCnt="0"/>
      <dgm:spPr/>
    </dgm:pt>
    <dgm:pt modelId="{8A2D8A3C-F9EE-4DAC-BA1A-0FD4D15EFEF4}" type="pres">
      <dgm:prSet presAssocID="{B3964EBD-DD03-4A12-9B03-BDBF54FB011C}" presName="cycle" presStyleCnt="0"/>
      <dgm:spPr/>
    </dgm:pt>
    <dgm:pt modelId="{FD8F2F62-1BB0-44A5-B7C1-2F0FD2EDEFC9}" type="pres">
      <dgm:prSet presAssocID="{B3964EBD-DD03-4A12-9B03-BDBF54FB011C}" presName="srcNode" presStyleLbl="node1" presStyleIdx="0" presStyleCnt="3"/>
      <dgm:spPr/>
    </dgm:pt>
    <dgm:pt modelId="{7A5D8804-2C99-4A04-9272-759003CFE2D3}" type="pres">
      <dgm:prSet presAssocID="{B3964EBD-DD03-4A12-9B03-BDBF54FB011C}" presName="conn" presStyleLbl="parChTrans1D2" presStyleIdx="0" presStyleCnt="1"/>
      <dgm:spPr/>
    </dgm:pt>
    <dgm:pt modelId="{763F66FE-8266-4BEC-8E88-64DF653DB7B9}" type="pres">
      <dgm:prSet presAssocID="{B3964EBD-DD03-4A12-9B03-BDBF54FB011C}" presName="extraNode" presStyleLbl="node1" presStyleIdx="0" presStyleCnt="3"/>
      <dgm:spPr/>
    </dgm:pt>
    <dgm:pt modelId="{04B6758E-EC1B-4977-9338-7A30D5D824C8}" type="pres">
      <dgm:prSet presAssocID="{B3964EBD-DD03-4A12-9B03-BDBF54FB011C}" presName="dstNode" presStyleLbl="node1" presStyleIdx="0" presStyleCnt="3"/>
      <dgm:spPr/>
    </dgm:pt>
    <dgm:pt modelId="{9143ADFB-BEA6-414C-A185-4560E4C78E14}" type="pres">
      <dgm:prSet presAssocID="{860262C2-242F-4223-A60D-54FB0DD133B7}" presName="text_1" presStyleLbl="node1" presStyleIdx="0" presStyleCnt="3">
        <dgm:presLayoutVars>
          <dgm:bulletEnabled val="1"/>
        </dgm:presLayoutVars>
      </dgm:prSet>
      <dgm:spPr/>
    </dgm:pt>
    <dgm:pt modelId="{E6DF4BE3-5017-41A5-8C1A-9068A270E6EA}" type="pres">
      <dgm:prSet presAssocID="{860262C2-242F-4223-A60D-54FB0DD133B7}" presName="accent_1" presStyleCnt="0"/>
      <dgm:spPr/>
    </dgm:pt>
    <dgm:pt modelId="{2C95B7B4-CF18-4B36-B49D-BF29973F9C65}" type="pres">
      <dgm:prSet presAssocID="{860262C2-242F-4223-A60D-54FB0DD133B7}" presName="accentRepeatNode" presStyleLbl="solidFgAcc1" presStyleIdx="0" presStyleCnt="3"/>
      <dgm:spPr/>
    </dgm:pt>
    <dgm:pt modelId="{465B5214-80C6-4E6E-8969-C21A03095ACF}" type="pres">
      <dgm:prSet presAssocID="{A724C4CA-1C6C-4F08-8CA7-45483515C7A4}" presName="text_2" presStyleLbl="node1" presStyleIdx="1" presStyleCnt="3">
        <dgm:presLayoutVars>
          <dgm:bulletEnabled val="1"/>
        </dgm:presLayoutVars>
      </dgm:prSet>
      <dgm:spPr/>
    </dgm:pt>
    <dgm:pt modelId="{12F76BC4-BEC6-4A0F-8151-E3A88036D531}" type="pres">
      <dgm:prSet presAssocID="{A724C4CA-1C6C-4F08-8CA7-45483515C7A4}" presName="accent_2" presStyleCnt="0"/>
      <dgm:spPr/>
    </dgm:pt>
    <dgm:pt modelId="{9D896B2D-1C57-4F8F-B849-DCCAB6E38A7E}" type="pres">
      <dgm:prSet presAssocID="{A724C4CA-1C6C-4F08-8CA7-45483515C7A4}" presName="accentRepeatNode" presStyleLbl="solidFgAcc1" presStyleIdx="1" presStyleCnt="3"/>
      <dgm:spPr/>
    </dgm:pt>
    <dgm:pt modelId="{835CDB22-9C40-42AB-9355-C8550E0F5BCB}" type="pres">
      <dgm:prSet presAssocID="{477B06CF-346C-414C-8368-AFD0AC4CCDCF}" presName="text_3" presStyleLbl="node1" presStyleIdx="2" presStyleCnt="3">
        <dgm:presLayoutVars>
          <dgm:bulletEnabled val="1"/>
        </dgm:presLayoutVars>
      </dgm:prSet>
      <dgm:spPr/>
    </dgm:pt>
    <dgm:pt modelId="{3C587DC2-70AA-4494-A06F-F7EC970EF954}" type="pres">
      <dgm:prSet presAssocID="{477B06CF-346C-414C-8368-AFD0AC4CCDCF}" presName="accent_3" presStyleCnt="0"/>
      <dgm:spPr/>
    </dgm:pt>
    <dgm:pt modelId="{38AD9172-A5B8-4256-8F7F-AB3960B13F5D}" type="pres">
      <dgm:prSet presAssocID="{477B06CF-346C-414C-8368-AFD0AC4CCDCF}" presName="accentRepeatNode" presStyleLbl="solidFgAcc1" presStyleIdx="2" presStyleCnt="3"/>
      <dgm:spPr/>
    </dgm:pt>
  </dgm:ptLst>
  <dgm:cxnLst>
    <dgm:cxn modelId="{FCCAA76D-D773-46E6-B30F-280D1622FCA0}" type="presOf" srcId="{477B06CF-346C-414C-8368-AFD0AC4CCDCF}" destId="{835CDB22-9C40-42AB-9355-C8550E0F5BCB}" srcOrd="0" destOrd="0" presId="urn:microsoft.com/office/officeart/2008/layout/VerticalCurvedList"/>
    <dgm:cxn modelId="{B6586874-87D8-4AFA-B12F-11FC8A88F5FD}" type="presOf" srcId="{B3964EBD-DD03-4A12-9B03-BDBF54FB011C}" destId="{C78F452B-475C-41B3-928F-E6865C593DFF}" srcOrd="0" destOrd="0" presId="urn:microsoft.com/office/officeart/2008/layout/VerticalCurvedList"/>
    <dgm:cxn modelId="{C288D780-1DBC-4E37-917D-967F40AB08B6}" srcId="{B3964EBD-DD03-4A12-9B03-BDBF54FB011C}" destId="{860262C2-242F-4223-A60D-54FB0DD133B7}" srcOrd="0" destOrd="0" parTransId="{7DE0D6AE-0DBF-4270-BF50-54CC8BCFD851}" sibTransId="{A957826B-CC1E-4527-9BB0-42096D022C08}"/>
    <dgm:cxn modelId="{6F6E0590-B240-4C50-9DA2-6BF3E8AD4E41}" type="presOf" srcId="{860262C2-242F-4223-A60D-54FB0DD133B7}" destId="{9143ADFB-BEA6-414C-A185-4560E4C78E14}" srcOrd="0" destOrd="0" presId="urn:microsoft.com/office/officeart/2008/layout/VerticalCurvedList"/>
    <dgm:cxn modelId="{F1E20EA8-D10B-424D-8371-1DDC018D77C6}" type="presOf" srcId="{A957826B-CC1E-4527-9BB0-42096D022C08}" destId="{7A5D8804-2C99-4A04-9272-759003CFE2D3}" srcOrd="0" destOrd="0" presId="urn:microsoft.com/office/officeart/2008/layout/VerticalCurvedList"/>
    <dgm:cxn modelId="{6928A0B4-5344-4F6B-867F-1D2933F034A5}" srcId="{B3964EBD-DD03-4A12-9B03-BDBF54FB011C}" destId="{A724C4CA-1C6C-4F08-8CA7-45483515C7A4}" srcOrd="1" destOrd="0" parTransId="{E9200BA7-2000-4480-AC5E-46534C978073}" sibTransId="{D733B5A8-EB23-4856-B302-C0BA1A6FC89D}"/>
    <dgm:cxn modelId="{F231BDCE-6746-45C3-9930-F1195A8BFB59}" type="presOf" srcId="{A724C4CA-1C6C-4F08-8CA7-45483515C7A4}" destId="{465B5214-80C6-4E6E-8969-C21A03095ACF}" srcOrd="0" destOrd="0" presId="urn:microsoft.com/office/officeart/2008/layout/VerticalCurvedList"/>
    <dgm:cxn modelId="{D009B0E7-68C5-44EB-B3C1-0FB99649FB4C}" srcId="{B3964EBD-DD03-4A12-9B03-BDBF54FB011C}" destId="{477B06CF-346C-414C-8368-AFD0AC4CCDCF}" srcOrd="2" destOrd="0" parTransId="{69A2F6B7-9C31-43E5-8BBB-31AA03A2B9D3}" sibTransId="{36C69BD9-DADA-4820-BA10-C113C4751A2E}"/>
    <dgm:cxn modelId="{BD73FDA4-C0E4-468E-B747-444AFA21B3A7}" type="presParOf" srcId="{C78F452B-475C-41B3-928F-E6865C593DFF}" destId="{AE3E79DA-FC1A-4842-B224-954F2266F2FC}" srcOrd="0" destOrd="0" presId="urn:microsoft.com/office/officeart/2008/layout/VerticalCurvedList"/>
    <dgm:cxn modelId="{061811B4-295F-4D6B-89F3-8B98D156329A}" type="presParOf" srcId="{AE3E79DA-FC1A-4842-B224-954F2266F2FC}" destId="{8A2D8A3C-F9EE-4DAC-BA1A-0FD4D15EFEF4}" srcOrd="0" destOrd="0" presId="urn:microsoft.com/office/officeart/2008/layout/VerticalCurvedList"/>
    <dgm:cxn modelId="{0EFC8B4B-DCF2-4146-A9FA-5F732D9B94F5}" type="presParOf" srcId="{8A2D8A3C-F9EE-4DAC-BA1A-0FD4D15EFEF4}" destId="{FD8F2F62-1BB0-44A5-B7C1-2F0FD2EDEFC9}" srcOrd="0" destOrd="0" presId="urn:microsoft.com/office/officeart/2008/layout/VerticalCurvedList"/>
    <dgm:cxn modelId="{01B4FF7F-9855-4124-BBF4-164A59065F75}" type="presParOf" srcId="{8A2D8A3C-F9EE-4DAC-BA1A-0FD4D15EFEF4}" destId="{7A5D8804-2C99-4A04-9272-759003CFE2D3}" srcOrd="1" destOrd="0" presId="urn:microsoft.com/office/officeart/2008/layout/VerticalCurvedList"/>
    <dgm:cxn modelId="{1439FC3D-E9CC-49BC-9853-60E21407F4F3}" type="presParOf" srcId="{8A2D8A3C-F9EE-4DAC-BA1A-0FD4D15EFEF4}" destId="{763F66FE-8266-4BEC-8E88-64DF653DB7B9}" srcOrd="2" destOrd="0" presId="urn:microsoft.com/office/officeart/2008/layout/VerticalCurvedList"/>
    <dgm:cxn modelId="{4E7E8995-E235-4CD5-A050-9C250BA07947}" type="presParOf" srcId="{8A2D8A3C-F9EE-4DAC-BA1A-0FD4D15EFEF4}" destId="{04B6758E-EC1B-4977-9338-7A30D5D824C8}" srcOrd="3" destOrd="0" presId="urn:microsoft.com/office/officeart/2008/layout/VerticalCurvedList"/>
    <dgm:cxn modelId="{9813008E-B7A3-4824-8CCC-9E369FC6C58F}" type="presParOf" srcId="{AE3E79DA-FC1A-4842-B224-954F2266F2FC}" destId="{9143ADFB-BEA6-414C-A185-4560E4C78E14}" srcOrd="1" destOrd="0" presId="urn:microsoft.com/office/officeart/2008/layout/VerticalCurvedList"/>
    <dgm:cxn modelId="{7E07403E-9B71-40E6-8A67-EB97408C3759}" type="presParOf" srcId="{AE3E79DA-FC1A-4842-B224-954F2266F2FC}" destId="{E6DF4BE3-5017-41A5-8C1A-9068A270E6EA}" srcOrd="2" destOrd="0" presId="urn:microsoft.com/office/officeart/2008/layout/VerticalCurvedList"/>
    <dgm:cxn modelId="{18736566-F22E-4045-AA4B-B88AA1557E0C}" type="presParOf" srcId="{E6DF4BE3-5017-41A5-8C1A-9068A270E6EA}" destId="{2C95B7B4-CF18-4B36-B49D-BF29973F9C65}" srcOrd="0" destOrd="0" presId="urn:microsoft.com/office/officeart/2008/layout/VerticalCurvedList"/>
    <dgm:cxn modelId="{40642797-3EAA-419B-ACFB-793125D99E3C}" type="presParOf" srcId="{AE3E79DA-FC1A-4842-B224-954F2266F2FC}" destId="{465B5214-80C6-4E6E-8969-C21A03095ACF}" srcOrd="3" destOrd="0" presId="urn:microsoft.com/office/officeart/2008/layout/VerticalCurvedList"/>
    <dgm:cxn modelId="{C6C0834D-D37E-447E-AA60-A814DAB6D400}" type="presParOf" srcId="{AE3E79DA-FC1A-4842-B224-954F2266F2FC}" destId="{12F76BC4-BEC6-4A0F-8151-E3A88036D531}" srcOrd="4" destOrd="0" presId="urn:microsoft.com/office/officeart/2008/layout/VerticalCurvedList"/>
    <dgm:cxn modelId="{1668F7CF-5BA2-4DF6-9A1A-7D96F917A957}" type="presParOf" srcId="{12F76BC4-BEC6-4A0F-8151-E3A88036D531}" destId="{9D896B2D-1C57-4F8F-B849-DCCAB6E38A7E}" srcOrd="0" destOrd="0" presId="urn:microsoft.com/office/officeart/2008/layout/VerticalCurvedList"/>
    <dgm:cxn modelId="{CB6E5F8A-D15F-403F-A051-B60C77209A2A}" type="presParOf" srcId="{AE3E79DA-FC1A-4842-B224-954F2266F2FC}" destId="{835CDB22-9C40-42AB-9355-C8550E0F5BCB}" srcOrd="5" destOrd="0" presId="urn:microsoft.com/office/officeart/2008/layout/VerticalCurvedList"/>
    <dgm:cxn modelId="{7352FBEF-C1CA-45E2-934D-ADB776044161}" type="presParOf" srcId="{AE3E79DA-FC1A-4842-B224-954F2266F2FC}" destId="{3C587DC2-70AA-4494-A06F-F7EC970EF954}" srcOrd="6" destOrd="0" presId="urn:microsoft.com/office/officeart/2008/layout/VerticalCurvedList"/>
    <dgm:cxn modelId="{2FD19DF9-AC1C-4C41-877C-650C76F6AFA5}" type="presParOf" srcId="{3C587DC2-70AA-4494-A06F-F7EC970EF954}" destId="{38AD9172-A5B8-4256-8F7F-AB3960B13F5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D8804-2C99-4A04-9272-759003CFE2D3}">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43ADFB-BEA6-414C-A185-4560E4C78E14}">
      <dsp:nvSpPr>
        <dsp:cNvPr id="0" name=""/>
        <dsp:cNvSpPr/>
      </dsp:nvSpPr>
      <dsp:spPr>
        <a:xfrm>
          <a:off x="564979" y="406400"/>
          <a:ext cx="5475833" cy="812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33020" rIns="33020" bIns="33020" numCol="1" spcCol="1270" anchor="ctr" anchorCtr="0">
          <a:noAutofit/>
        </a:bodyPr>
        <a:lstStyle/>
        <a:p>
          <a:pPr marL="0" lvl="0" indent="0" algn="l" defTabSz="577850">
            <a:lnSpc>
              <a:spcPct val="90000"/>
            </a:lnSpc>
            <a:spcBef>
              <a:spcPct val="0"/>
            </a:spcBef>
            <a:spcAft>
              <a:spcPct val="35000"/>
            </a:spcAft>
            <a:buNone/>
          </a:pPr>
          <a:r>
            <a:rPr lang="el-GR" sz="1300" kern="1200" dirty="0"/>
            <a:t>ΚΑΛΗ ΠΡ</a:t>
          </a:r>
          <a:r>
            <a:rPr lang="en-US" sz="1300" kern="1200" dirty="0"/>
            <a:t>O</a:t>
          </a:r>
          <a:r>
            <a:rPr lang="el-GR" sz="1300" kern="1200" dirty="0"/>
            <a:t>ΕΤ</a:t>
          </a:r>
          <a:r>
            <a:rPr lang="en-US" sz="1300" kern="1200" dirty="0"/>
            <a:t>OI</a:t>
          </a:r>
          <a:r>
            <a:rPr lang="el-GR" sz="1300" kern="1200" dirty="0"/>
            <a:t>ΜΑΣΙΑ</a:t>
          </a:r>
          <a:r>
            <a:rPr lang="en-US" sz="1300" kern="1200" dirty="0"/>
            <a:t>(RTH </a:t>
          </a:r>
          <a:r>
            <a:rPr lang="el-GR" sz="1300" kern="1200" dirty="0"/>
            <a:t>ΥΨΟΣ ΕΜΠΟΔΙΑ,ΧΑΡΑΚΤΗΡΙΣΤΙΚΑ ΣΤΟ ΕΔΑΦΟΣ,ΠΕΡΙΟΧΕΣ ΠΡΟΣΓΕΙΩΣΕΙΣ ,</a:t>
          </a:r>
          <a:r>
            <a:rPr lang="en-US" sz="1300" kern="1200" dirty="0"/>
            <a:t> BACK UP  strobe light</a:t>
          </a:r>
          <a:r>
            <a:rPr lang="el-GR" sz="1300" kern="1200" dirty="0"/>
            <a:t>,ΠΡΟΓΡΑΜΜΑΤΙΣΜΟΣ </a:t>
          </a:r>
          <a:r>
            <a:rPr lang="en-US" sz="1300" kern="1200" dirty="0"/>
            <a:t>RTH </a:t>
          </a:r>
          <a:r>
            <a:rPr lang="el-GR" sz="1300" kern="1200" dirty="0"/>
            <a:t>ΓΙΑ ΜΕΓΙΣΤΟ ΥΨΟΣ,ΑΝΑΓΝΩΡΙΣΗ ΕΜΠΟΔΙΩΝ </a:t>
          </a:r>
          <a:endParaRPr lang="en-US" sz="1300" kern="1200" dirty="0"/>
        </a:p>
      </dsp:txBody>
      <dsp:txXfrm>
        <a:off x="564979" y="406400"/>
        <a:ext cx="5475833" cy="812800"/>
      </dsp:txXfrm>
    </dsp:sp>
    <dsp:sp modelId="{2C95B7B4-CF18-4B36-B49D-BF29973F9C65}">
      <dsp:nvSpPr>
        <dsp:cNvPr id="0" name=""/>
        <dsp:cNvSpPr/>
      </dsp:nvSpPr>
      <dsp:spPr>
        <a:xfrm>
          <a:off x="56979" y="304800"/>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5B5214-80C6-4E6E-8969-C21A03095ACF}">
      <dsp:nvSpPr>
        <dsp:cNvPr id="0" name=""/>
        <dsp:cNvSpPr/>
      </dsp:nvSpPr>
      <dsp:spPr>
        <a:xfrm>
          <a:off x="860432" y="1625599"/>
          <a:ext cx="5180380" cy="812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t>EMERGENCY PLAN </a:t>
          </a:r>
        </a:p>
      </dsp:txBody>
      <dsp:txXfrm>
        <a:off x="860432" y="1625599"/>
        <a:ext cx="5180380" cy="812800"/>
      </dsp:txXfrm>
    </dsp:sp>
    <dsp:sp modelId="{9D896B2D-1C57-4F8F-B849-DCCAB6E38A7E}">
      <dsp:nvSpPr>
        <dsp:cNvPr id="0" name=""/>
        <dsp:cNvSpPr/>
      </dsp:nvSpPr>
      <dsp:spPr>
        <a:xfrm>
          <a:off x="352432" y="1523999"/>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5CDB22-9C40-42AB-9355-C8550E0F5BCB}">
      <dsp:nvSpPr>
        <dsp:cNvPr id="0" name=""/>
        <dsp:cNvSpPr/>
      </dsp:nvSpPr>
      <dsp:spPr>
        <a:xfrm>
          <a:off x="564979" y="2844800"/>
          <a:ext cx="5475833" cy="812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33020" rIns="33020" bIns="33020" numCol="1" spcCol="1270" anchor="ctr" anchorCtr="0">
          <a:noAutofit/>
        </a:bodyPr>
        <a:lstStyle/>
        <a:p>
          <a:pPr marL="0" lvl="0" indent="0" algn="l" defTabSz="577850">
            <a:lnSpc>
              <a:spcPct val="90000"/>
            </a:lnSpc>
            <a:spcBef>
              <a:spcPct val="0"/>
            </a:spcBef>
            <a:spcAft>
              <a:spcPct val="35000"/>
            </a:spcAft>
            <a:buNone/>
          </a:pPr>
          <a:r>
            <a:rPr lang="el-GR" sz="1300" kern="1200" dirty="0"/>
            <a:t>ΧΡΗΣΗ</a:t>
          </a:r>
          <a:r>
            <a:rPr lang="el-GR" sz="1300" kern="1200" baseline="0" dirty="0"/>
            <a:t> ΧΑΡΤΗ ΑΛΛΑ ΚΑΙ  ΤΗΛΕΜΕΤΡΙΑΣ ΓΙΑ ΥΨΟΣ/ΑΠΟΣΤΑΣΗ  </a:t>
          </a:r>
          <a:endParaRPr lang="en-US" sz="1300" kern="1200" dirty="0"/>
        </a:p>
      </dsp:txBody>
      <dsp:txXfrm>
        <a:off x="564979" y="2844800"/>
        <a:ext cx="5475833" cy="812800"/>
      </dsp:txXfrm>
    </dsp:sp>
    <dsp:sp modelId="{38AD9172-A5B8-4256-8F7F-AB3960B13F5D}">
      <dsp:nvSpPr>
        <dsp:cNvPr id="0" name=""/>
        <dsp:cNvSpPr/>
      </dsp:nvSpPr>
      <dsp:spPr>
        <a:xfrm>
          <a:off x="56979" y="2743200"/>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48018-D051-3047-AA95-DDFA6695CAEE}" type="datetimeFigureOut">
              <a:rPr lang="en-US" smtClean="0"/>
              <a:t>4/29/22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1EA7A-4D20-4B4F-ACE5-E38E4E9EC703}" type="slidenum">
              <a:rPr lang="en-US" smtClean="0"/>
              <a:t>‹#›</a:t>
            </a:fld>
            <a:endParaRPr lang="en-US"/>
          </a:p>
        </p:txBody>
      </p:sp>
    </p:spTree>
    <p:extLst>
      <p:ext uri="{BB962C8B-B14F-4D97-AF65-F5344CB8AC3E}">
        <p14:creationId xmlns:p14="http://schemas.microsoft.com/office/powerpoint/2010/main" val="3144206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F1EA7A-4D20-4B4F-ACE5-E38E4E9EC703}" type="slidenum">
              <a:rPr lang="en-US" smtClean="0"/>
              <a:t>1</a:t>
            </a:fld>
            <a:endParaRPr lang="en-US"/>
          </a:p>
        </p:txBody>
      </p:sp>
    </p:spTree>
    <p:extLst>
      <p:ext uri="{BB962C8B-B14F-4D97-AF65-F5344CB8AC3E}">
        <p14:creationId xmlns:p14="http://schemas.microsoft.com/office/powerpoint/2010/main" val="4032226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10FD4C-CF27-644F-89A2-58C0F44D510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543300" y="3809999"/>
            <a:ext cx="5600700" cy="1730863"/>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3543300" y="5685692"/>
            <a:ext cx="4972050" cy="381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EA36F92-2E1D-824E-9ECD-2760A0ABB75D}" type="datetimeFigureOut">
              <a:rPr lang="en-US" smtClean="0"/>
              <a:t>4/29/22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475C2-4801-F645-84B5-4C0E272CA10B}" type="slidenum">
              <a:rPr lang="en-US" smtClean="0"/>
              <a:t>‹#›</a:t>
            </a:fld>
            <a:endParaRPr lang="en-US"/>
          </a:p>
        </p:txBody>
      </p:sp>
      <p:pic>
        <p:nvPicPr>
          <p:cNvPr id="11" name="Picture 10">
            <a:extLst>
              <a:ext uri="{FF2B5EF4-FFF2-40B4-BE49-F238E27FC236}">
                <a16:creationId xmlns:a16="http://schemas.microsoft.com/office/drawing/2014/main" id="{D4AFA0D9-1548-7241-ADCD-FE2C5CEC05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8588" y="5249371"/>
            <a:ext cx="3286125" cy="533038"/>
          </a:xfrm>
          <a:prstGeom prst="rect">
            <a:avLst/>
          </a:prstGeom>
        </p:spPr>
      </p:pic>
      <p:pic>
        <p:nvPicPr>
          <p:cNvPr id="7" name="Picture 6">
            <a:extLst>
              <a:ext uri="{FF2B5EF4-FFF2-40B4-BE49-F238E27FC236}">
                <a16:creationId xmlns:a16="http://schemas.microsoft.com/office/drawing/2014/main" id="{FC9B762E-00E3-DA47-915E-8E57CAF4057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78102" y="3866027"/>
            <a:ext cx="3187094" cy="1120558"/>
          </a:xfrm>
          <a:prstGeom prst="rect">
            <a:avLst/>
          </a:prstGeom>
        </p:spPr>
      </p:pic>
    </p:spTree>
    <p:extLst>
      <p:ext uri="{BB962C8B-B14F-4D97-AF65-F5344CB8AC3E}">
        <p14:creationId xmlns:p14="http://schemas.microsoft.com/office/powerpoint/2010/main" val="383331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EA36F92-2E1D-824E-9ECD-2760A0ABB75D}" type="datetimeFigureOut">
              <a:rPr lang="en-US" smtClean="0"/>
              <a:t>4/29/22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475C2-4801-F645-84B5-4C0E272CA10B}" type="slidenum">
              <a:rPr lang="en-US" smtClean="0"/>
              <a:t>‹#›</a:t>
            </a:fld>
            <a:endParaRPr lang="en-US"/>
          </a:p>
        </p:txBody>
      </p:sp>
    </p:spTree>
    <p:extLst>
      <p:ext uri="{BB962C8B-B14F-4D97-AF65-F5344CB8AC3E}">
        <p14:creationId xmlns:p14="http://schemas.microsoft.com/office/powerpoint/2010/main" val="283172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EA36F92-2E1D-824E-9ECD-2760A0ABB75D}" type="datetimeFigureOut">
              <a:rPr lang="en-US" smtClean="0"/>
              <a:t>4/29/22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475C2-4801-F645-84B5-4C0E272CA10B}" type="slidenum">
              <a:rPr lang="en-US" smtClean="0"/>
              <a:t>‹#›</a:t>
            </a:fld>
            <a:endParaRPr lang="en-US"/>
          </a:p>
        </p:txBody>
      </p:sp>
    </p:spTree>
    <p:extLst>
      <p:ext uri="{BB962C8B-B14F-4D97-AF65-F5344CB8AC3E}">
        <p14:creationId xmlns:p14="http://schemas.microsoft.com/office/powerpoint/2010/main" val="712825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9D973-24B4-FA4F-8C84-0A13AEFED35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947A0B-8574-C34E-A1E3-246D058493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715766-3B3C-8F43-9F52-D06BB302F115}"/>
              </a:ext>
            </a:extLst>
          </p:cNvPr>
          <p:cNvSpPr>
            <a:spLocks noGrp="1"/>
          </p:cNvSpPr>
          <p:nvPr>
            <p:ph type="dt" sz="half" idx="10"/>
          </p:nvPr>
        </p:nvSpPr>
        <p:spPr/>
        <p:txBody>
          <a:bodyPr/>
          <a:lstStyle/>
          <a:p>
            <a:fld id="{386A1FB6-8077-4F41-B98F-2A0BA354ECA4}" type="datetimeFigureOut">
              <a:rPr lang="en-US" smtClean="0"/>
              <a:t>4/29/22</a:t>
            </a:fld>
            <a:endParaRPr lang="en-US"/>
          </a:p>
        </p:txBody>
      </p:sp>
      <p:sp>
        <p:nvSpPr>
          <p:cNvPr id="5" name="Footer Placeholder 4">
            <a:extLst>
              <a:ext uri="{FF2B5EF4-FFF2-40B4-BE49-F238E27FC236}">
                <a16:creationId xmlns:a16="http://schemas.microsoft.com/office/drawing/2014/main" id="{9C500F1D-E31D-5A49-9706-A34641C44F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60338-82DC-1345-BF88-282868F99D1E}"/>
              </a:ext>
            </a:extLst>
          </p:cNvPr>
          <p:cNvSpPr>
            <a:spLocks noGrp="1"/>
          </p:cNvSpPr>
          <p:nvPr>
            <p:ph type="sldNum" sz="quarter" idx="12"/>
          </p:nvPr>
        </p:nvSpPr>
        <p:spPr/>
        <p:txBody>
          <a:bodyPr/>
          <a:lstStyle/>
          <a:p>
            <a:fld id="{E59ED63E-7416-0944-BE0B-BB92A8E2A5B6}" type="slidenum">
              <a:rPr lang="en-US" smtClean="0"/>
              <a:t>‹#›</a:t>
            </a:fld>
            <a:endParaRPr lang="en-US"/>
          </a:p>
        </p:txBody>
      </p:sp>
    </p:spTree>
    <p:extLst>
      <p:ext uri="{BB962C8B-B14F-4D97-AF65-F5344CB8AC3E}">
        <p14:creationId xmlns:p14="http://schemas.microsoft.com/office/powerpoint/2010/main" val="941963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FEEB9-C5CE-6647-AB71-CC22562CC3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A8BD51-77D1-CC4F-846C-6C011E65EC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1DA9D-E273-094F-BD56-2C2FB42CDE58}"/>
              </a:ext>
            </a:extLst>
          </p:cNvPr>
          <p:cNvSpPr>
            <a:spLocks noGrp="1"/>
          </p:cNvSpPr>
          <p:nvPr>
            <p:ph type="dt" sz="half" idx="10"/>
          </p:nvPr>
        </p:nvSpPr>
        <p:spPr/>
        <p:txBody>
          <a:bodyPr/>
          <a:lstStyle/>
          <a:p>
            <a:fld id="{386A1FB6-8077-4F41-B98F-2A0BA354ECA4}" type="datetimeFigureOut">
              <a:rPr lang="en-US" smtClean="0"/>
              <a:t>4/29/22</a:t>
            </a:fld>
            <a:endParaRPr lang="en-US"/>
          </a:p>
        </p:txBody>
      </p:sp>
      <p:sp>
        <p:nvSpPr>
          <p:cNvPr id="5" name="Footer Placeholder 4">
            <a:extLst>
              <a:ext uri="{FF2B5EF4-FFF2-40B4-BE49-F238E27FC236}">
                <a16:creationId xmlns:a16="http://schemas.microsoft.com/office/drawing/2014/main" id="{26064479-BB70-8744-A253-21F208019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7E6DC-555C-8A45-8366-60EADD5106E3}"/>
              </a:ext>
            </a:extLst>
          </p:cNvPr>
          <p:cNvSpPr>
            <a:spLocks noGrp="1"/>
          </p:cNvSpPr>
          <p:nvPr>
            <p:ph type="sldNum" sz="quarter" idx="12"/>
          </p:nvPr>
        </p:nvSpPr>
        <p:spPr/>
        <p:txBody>
          <a:bodyPr/>
          <a:lstStyle/>
          <a:p>
            <a:fld id="{E59ED63E-7416-0944-BE0B-BB92A8E2A5B6}" type="slidenum">
              <a:rPr lang="en-US" smtClean="0"/>
              <a:t>‹#›</a:t>
            </a:fld>
            <a:endParaRPr lang="en-US"/>
          </a:p>
        </p:txBody>
      </p:sp>
    </p:spTree>
    <p:extLst>
      <p:ext uri="{BB962C8B-B14F-4D97-AF65-F5344CB8AC3E}">
        <p14:creationId xmlns:p14="http://schemas.microsoft.com/office/powerpoint/2010/main" val="1110684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21D6-65D0-C341-80F1-F49FE15F0A2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D20E8C-947E-9044-B5B7-B6543B0A60B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8E514B-A6D8-4942-BD09-93E5A5A04A5D}"/>
              </a:ext>
            </a:extLst>
          </p:cNvPr>
          <p:cNvSpPr>
            <a:spLocks noGrp="1"/>
          </p:cNvSpPr>
          <p:nvPr>
            <p:ph type="dt" sz="half" idx="10"/>
          </p:nvPr>
        </p:nvSpPr>
        <p:spPr/>
        <p:txBody>
          <a:bodyPr/>
          <a:lstStyle/>
          <a:p>
            <a:fld id="{386A1FB6-8077-4F41-B98F-2A0BA354ECA4}" type="datetimeFigureOut">
              <a:rPr lang="en-US" smtClean="0"/>
              <a:t>4/29/22</a:t>
            </a:fld>
            <a:endParaRPr lang="en-US"/>
          </a:p>
        </p:txBody>
      </p:sp>
      <p:sp>
        <p:nvSpPr>
          <p:cNvPr id="5" name="Footer Placeholder 4">
            <a:extLst>
              <a:ext uri="{FF2B5EF4-FFF2-40B4-BE49-F238E27FC236}">
                <a16:creationId xmlns:a16="http://schemas.microsoft.com/office/drawing/2014/main" id="{BC70F9E3-D3E8-9A49-BEBA-6B6C2191D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A3F74-19EB-C842-A2BC-C5AB369242DC}"/>
              </a:ext>
            </a:extLst>
          </p:cNvPr>
          <p:cNvSpPr>
            <a:spLocks noGrp="1"/>
          </p:cNvSpPr>
          <p:nvPr>
            <p:ph type="sldNum" sz="quarter" idx="12"/>
          </p:nvPr>
        </p:nvSpPr>
        <p:spPr/>
        <p:txBody>
          <a:bodyPr/>
          <a:lstStyle/>
          <a:p>
            <a:fld id="{E59ED63E-7416-0944-BE0B-BB92A8E2A5B6}" type="slidenum">
              <a:rPr lang="en-US" smtClean="0"/>
              <a:t>‹#›</a:t>
            </a:fld>
            <a:endParaRPr lang="en-US"/>
          </a:p>
        </p:txBody>
      </p:sp>
    </p:spTree>
    <p:extLst>
      <p:ext uri="{BB962C8B-B14F-4D97-AF65-F5344CB8AC3E}">
        <p14:creationId xmlns:p14="http://schemas.microsoft.com/office/powerpoint/2010/main" val="1234839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56EDB-2E4C-CB4D-90F7-AD31C3354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72A21D-F1FF-2849-8E88-E77E9BBAB528}"/>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6DB740-E5CF-CB4B-A616-7D068ED2313B}"/>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A87FA3-7F57-F741-A9E0-4896E9BC43A4}"/>
              </a:ext>
            </a:extLst>
          </p:cNvPr>
          <p:cNvSpPr>
            <a:spLocks noGrp="1"/>
          </p:cNvSpPr>
          <p:nvPr>
            <p:ph type="dt" sz="half" idx="10"/>
          </p:nvPr>
        </p:nvSpPr>
        <p:spPr/>
        <p:txBody>
          <a:bodyPr/>
          <a:lstStyle/>
          <a:p>
            <a:fld id="{386A1FB6-8077-4F41-B98F-2A0BA354ECA4}" type="datetimeFigureOut">
              <a:rPr lang="en-US" smtClean="0"/>
              <a:t>4/29/22</a:t>
            </a:fld>
            <a:endParaRPr lang="en-US"/>
          </a:p>
        </p:txBody>
      </p:sp>
      <p:sp>
        <p:nvSpPr>
          <p:cNvPr id="6" name="Footer Placeholder 5">
            <a:extLst>
              <a:ext uri="{FF2B5EF4-FFF2-40B4-BE49-F238E27FC236}">
                <a16:creationId xmlns:a16="http://schemas.microsoft.com/office/drawing/2014/main" id="{73893AA0-D0AF-0240-8484-C4ABDF6735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C51CB6-0CDC-664B-87E4-CFA651C42E07}"/>
              </a:ext>
            </a:extLst>
          </p:cNvPr>
          <p:cNvSpPr>
            <a:spLocks noGrp="1"/>
          </p:cNvSpPr>
          <p:nvPr>
            <p:ph type="sldNum" sz="quarter" idx="12"/>
          </p:nvPr>
        </p:nvSpPr>
        <p:spPr/>
        <p:txBody>
          <a:bodyPr/>
          <a:lstStyle/>
          <a:p>
            <a:fld id="{E59ED63E-7416-0944-BE0B-BB92A8E2A5B6}" type="slidenum">
              <a:rPr lang="en-US" smtClean="0"/>
              <a:t>‹#›</a:t>
            </a:fld>
            <a:endParaRPr lang="en-US"/>
          </a:p>
        </p:txBody>
      </p:sp>
    </p:spTree>
    <p:extLst>
      <p:ext uri="{BB962C8B-B14F-4D97-AF65-F5344CB8AC3E}">
        <p14:creationId xmlns:p14="http://schemas.microsoft.com/office/powerpoint/2010/main" val="66347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F9B9-EBA7-2540-9978-362BD7F8962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FD30BD-5BB4-094D-8744-16101B7D515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45CC17-B48C-CF40-8F51-3B4D7EC598E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E29255-EF66-E942-9C98-D2AE3A044F3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280B4E-78D1-7947-81EC-B4882E227FC9}"/>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286ACE-109A-C241-802A-89755EBA8A27}"/>
              </a:ext>
            </a:extLst>
          </p:cNvPr>
          <p:cNvSpPr>
            <a:spLocks noGrp="1"/>
          </p:cNvSpPr>
          <p:nvPr>
            <p:ph type="dt" sz="half" idx="10"/>
          </p:nvPr>
        </p:nvSpPr>
        <p:spPr/>
        <p:txBody>
          <a:bodyPr/>
          <a:lstStyle/>
          <a:p>
            <a:fld id="{386A1FB6-8077-4F41-B98F-2A0BA354ECA4}" type="datetimeFigureOut">
              <a:rPr lang="en-US" smtClean="0"/>
              <a:t>4/29/22</a:t>
            </a:fld>
            <a:endParaRPr lang="en-US"/>
          </a:p>
        </p:txBody>
      </p:sp>
      <p:sp>
        <p:nvSpPr>
          <p:cNvPr id="8" name="Footer Placeholder 7">
            <a:extLst>
              <a:ext uri="{FF2B5EF4-FFF2-40B4-BE49-F238E27FC236}">
                <a16:creationId xmlns:a16="http://schemas.microsoft.com/office/drawing/2014/main" id="{E884F259-AEEA-DE4F-8565-3BD62C54EF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2CDB8F-4A45-EE49-B13C-BA200FD87EF4}"/>
              </a:ext>
            </a:extLst>
          </p:cNvPr>
          <p:cNvSpPr>
            <a:spLocks noGrp="1"/>
          </p:cNvSpPr>
          <p:nvPr>
            <p:ph type="sldNum" sz="quarter" idx="12"/>
          </p:nvPr>
        </p:nvSpPr>
        <p:spPr/>
        <p:txBody>
          <a:bodyPr/>
          <a:lstStyle/>
          <a:p>
            <a:fld id="{E59ED63E-7416-0944-BE0B-BB92A8E2A5B6}" type="slidenum">
              <a:rPr lang="en-US" smtClean="0"/>
              <a:t>‹#›</a:t>
            </a:fld>
            <a:endParaRPr lang="en-US"/>
          </a:p>
        </p:txBody>
      </p:sp>
    </p:spTree>
    <p:extLst>
      <p:ext uri="{BB962C8B-B14F-4D97-AF65-F5344CB8AC3E}">
        <p14:creationId xmlns:p14="http://schemas.microsoft.com/office/powerpoint/2010/main" val="1582605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755D-376B-3D46-B8AF-77C6884AEC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DC8CAD-EEF5-704E-8083-A45CF2156B38}"/>
              </a:ext>
            </a:extLst>
          </p:cNvPr>
          <p:cNvSpPr>
            <a:spLocks noGrp="1"/>
          </p:cNvSpPr>
          <p:nvPr>
            <p:ph type="dt" sz="half" idx="10"/>
          </p:nvPr>
        </p:nvSpPr>
        <p:spPr/>
        <p:txBody>
          <a:bodyPr/>
          <a:lstStyle/>
          <a:p>
            <a:fld id="{386A1FB6-8077-4F41-B98F-2A0BA354ECA4}" type="datetimeFigureOut">
              <a:rPr lang="en-US" smtClean="0"/>
              <a:t>4/29/22</a:t>
            </a:fld>
            <a:endParaRPr lang="en-US"/>
          </a:p>
        </p:txBody>
      </p:sp>
      <p:sp>
        <p:nvSpPr>
          <p:cNvPr id="4" name="Footer Placeholder 3">
            <a:extLst>
              <a:ext uri="{FF2B5EF4-FFF2-40B4-BE49-F238E27FC236}">
                <a16:creationId xmlns:a16="http://schemas.microsoft.com/office/drawing/2014/main" id="{2FD2027A-64F4-074C-8E9D-F9D845BB82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2149DE-8BAD-4C4A-913D-6E21E3BF2544}"/>
              </a:ext>
            </a:extLst>
          </p:cNvPr>
          <p:cNvSpPr>
            <a:spLocks noGrp="1"/>
          </p:cNvSpPr>
          <p:nvPr>
            <p:ph type="sldNum" sz="quarter" idx="12"/>
          </p:nvPr>
        </p:nvSpPr>
        <p:spPr/>
        <p:txBody>
          <a:bodyPr/>
          <a:lstStyle/>
          <a:p>
            <a:fld id="{E59ED63E-7416-0944-BE0B-BB92A8E2A5B6}" type="slidenum">
              <a:rPr lang="en-US" smtClean="0"/>
              <a:t>‹#›</a:t>
            </a:fld>
            <a:endParaRPr lang="en-US"/>
          </a:p>
        </p:txBody>
      </p:sp>
    </p:spTree>
    <p:extLst>
      <p:ext uri="{BB962C8B-B14F-4D97-AF65-F5344CB8AC3E}">
        <p14:creationId xmlns:p14="http://schemas.microsoft.com/office/powerpoint/2010/main" val="1674402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AEF56C-5BAA-9443-9D65-89507BBFADC9}"/>
              </a:ext>
            </a:extLst>
          </p:cNvPr>
          <p:cNvSpPr>
            <a:spLocks noGrp="1"/>
          </p:cNvSpPr>
          <p:nvPr>
            <p:ph type="dt" sz="half" idx="10"/>
          </p:nvPr>
        </p:nvSpPr>
        <p:spPr/>
        <p:txBody>
          <a:bodyPr/>
          <a:lstStyle/>
          <a:p>
            <a:fld id="{386A1FB6-8077-4F41-B98F-2A0BA354ECA4}" type="datetimeFigureOut">
              <a:rPr lang="en-US" smtClean="0"/>
              <a:t>4/29/22</a:t>
            </a:fld>
            <a:endParaRPr lang="en-US"/>
          </a:p>
        </p:txBody>
      </p:sp>
      <p:sp>
        <p:nvSpPr>
          <p:cNvPr id="3" name="Footer Placeholder 2">
            <a:extLst>
              <a:ext uri="{FF2B5EF4-FFF2-40B4-BE49-F238E27FC236}">
                <a16:creationId xmlns:a16="http://schemas.microsoft.com/office/drawing/2014/main" id="{9F469AA3-FE90-4F42-846C-9464DED260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DCF24C-895C-564A-A437-A71B464C395A}"/>
              </a:ext>
            </a:extLst>
          </p:cNvPr>
          <p:cNvSpPr>
            <a:spLocks noGrp="1"/>
          </p:cNvSpPr>
          <p:nvPr>
            <p:ph type="sldNum" sz="quarter" idx="12"/>
          </p:nvPr>
        </p:nvSpPr>
        <p:spPr/>
        <p:txBody>
          <a:bodyPr/>
          <a:lstStyle/>
          <a:p>
            <a:fld id="{E59ED63E-7416-0944-BE0B-BB92A8E2A5B6}" type="slidenum">
              <a:rPr lang="en-US" smtClean="0"/>
              <a:t>‹#›</a:t>
            </a:fld>
            <a:endParaRPr lang="en-US"/>
          </a:p>
        </p:txBody>
      </p:sp>
    </p:spTree>
    <p:extLst>
      <p:ext uri="{BB962C8B-B14F-4D97-AF65-F5344CB8AC3E}">
        <p14:creationId xmlns:p14="http://schemas.microsoft.com/office/powerpoint/2010/main" val="1631409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AE8E-4C32-CE43-90D9-F6D5993CCCB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854676-5824-F14B-AD6A-60687F1089F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6F0FA3-9EB9-0F41-934B-1FB460EA3F4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19F618-EC87-A148-8191-C17B0CD6CABB}"/>
              </a:ext>
            </a:extLst>
          </p:cNvPr>
          <p:cNvSpPr>
            <a:spLocks noGrp="1"/>
          </p:cNvSpPr>
          <p:nvPr>
            <p:ph type="dt" sz="half" idx="10"/>
          </p:nvPr>
        </p:nvSpPr>
        <p:spPr/>
        <p:txBody>
          <a:bodyPr/>
          <a:lstStyle/>
          <a:p>
            <a:fld id="{386A1FB6-8077-4F41-B98F-2A0BA354ECA4}" type="datetimeFigureOut">
              <a:rPr lang="en-US" smtClean="0"/>
              <a:t>4/29/22</a:t>
            </a:fld>
            <a:endParaRPr lang="en-US"/>
          </a:p>
        </p:txBody>
      </p:sp>
      <p:sp>
        <p:nvSpPr>
          <p:cNvPr id="6" name="Footer Placeholder 5">
            <a:extLst>
              <a:ext uri="{FF2B5EF4-FFF2-40B4-BE49-F238E27FC236}">
                <a16:creationId xmlns:a16="http://schemas.microsoft.com/office/drawing/2014/main" id="{37136399-8F64-5B4A-BC2C-3D5279D63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72D90E-EBF9-C543-BF93-E1C85049C1EF}"/>
              </a:ext>
            </a:extLst>
          </p:cNvPr>
          <p:cNvSpPr>
            <a:spLocks noGrp="1"/>
          </p:cNvSpPr>
          <p:nvPr>
            <p:ph type="sldNum" sz="quarter" idx="12"/>
          </p:nvPr>
        </p:nvSpPr>
        <p:spPr/>
        <p:txBody>
          <a:bodyPr/>
          <a:lstStyle/>
          <a:p>
            <a:fld id="{E59ED63E-7416-0944-BE0B-BB92A8E2A5B6}" type="slidenum">
              <a:rPr lang="en-US" smtClean="0"/>
              <a:t>‹#›</a:t>
            </a:fld>
            <a:endParaRPr lang="en-US"/>
          </a:p>
        </p:txBody>
      </p:sp>
    </p:spTree>
    <p:extLst>
      <p:ext uri="{BB962C8B-B14F-4D97-AF65-F5344CB8AC3E}">
        <p14:creationId xmlns:p14="http://schemas.microsoft.com/office/powerpoint/2010/main" val="121987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EA36F92-2E1D-824E-9ECD-2760A0ABB75D}" type="datetimeFigureOut">
              <a:rPr lang="en-US" smtClean="0"/>
              <a:t>4/29/22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475C2-4801-F645-84B5-4C0E272CA10B}" type="slidenum">
              <a:rPr lang="en-US" smtClean="0"/>
              <a:t>‹#›</a:t>
            </a:fld>
            <a:endParaRPr lang="en-US"/>
          </a:p>
        </p:txBody>
      </p:sp>
    </p:spTree>
    <p:extLst>
      <p:ext uri="{BB962C8B-B14F-4D97-AF65-F5344CB8AC3E}">
        <p14:creationId xmlns:p14="http://schemas.microsoft.com/office/powerpoint/2010/main" val="4195273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9D0A4-6170-3E48-BEFC-2E68CD0A5AF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2A55FB-75FE-1344-8397-7AEE4459DF8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2B1FA5-6F95-0B45-B026-C85AF90249B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FD8207-E913-134F-A160-A6E50F126636}"/>
              </a:ext>
            </a:extLst>
          </p:cNvPr>
          <p:cNvSpPr>
            <a:spLocks noGrp="1"/>
          </p:cNvSpPr>
          <p:nvPr>
            <p:ph type="dt" sz="half" idx="10"/>
          </p:nvPr>
        </p:nvSpPr>
        <p:spPr/>
        <p:txBody>
          <a:bodyPr/>
          <a:lstStyle/>
          <a:p>
            <a:fld id="{386A1FB6-8077-4F41-B98F-2A0BA354ECA4}" type="datetimeFigureOut">
              <a:rPr lang="en-US" smtClean="0"/>
              <a:t>4/29/22</a:t>
            </a:fld>
            <a:endParaRPr lang="en-US"/>
          </a:p>
        </p:txBody>
      </p:sp>
      <p:sp>
        <p:nvSpPr>
          <p:cNvPr id="6" name="Footer Placeholder 5">
            <a:extLst>
              <a:ext uri="{FF2B5EF4-FFF2-40B4-BE49-F238E27FC236}">
                <a16:creationId xmlns:a16="http://schemas.microsoft.com/office/drawing/2014/main" id="{9E519D3B-4E78-4C45-829D-6633AAE64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E5808E-1DD7-F846-8652-58B129E7CBA4}"/>
              </a:ext>
            </a:extLst>
          </p:cNvPr>
          <p:cNvSpPr>
            <a:spLocks noGrp="1"/>
          </p:cNvSpPr>
          <p:nvPr>
            <p:ph type="sldNum" sz="quarter" idx="12"/>
          </p:nvPr>
        </p:nvSpPr>
        <p:spPr/>
        <p:txBody>
          <a:bodyPr/>
          <a:lstStyle/>
          <a:p>
            <a:fld id="{E59ED63E-7416-0944-BE0B-BB92A8E2A5B6}" type="slidenum">
              <a:rPr lang="en-US" smtClean="0"/>
              <a:t>‹#›</a:t>
            </a:fld>
            <a:endParaRPr lang="en-US"/>
          </a:p>
        </p:txBody>
      </p:sp>
    </p:spTree>
    <p:extLst>
      <p:ext uri="{BB962C8B-B14F-4D97-AF65-F5344CB8AC3E}">
        <p14:creationId xmlns:p14="http://schemas.microsoft.com/office/powerpoint/2010/main" val="4035542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4C34-B2F0-1348-BED3-D681BC8F90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BB11E8-51F8-6740-A036-3471BDE088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5E436B-B77C-8A47-BCBF-6F024626413F}"/>
              </a:ext>
            </a:extLst>
          </p:cNvPr>
          <p:cNvSpPr>
            <a:spLocks noGrp="1"/>
          </p:cNvSpPr>
          <p:nvPr>
            <p:ph type="dt" sz="half" idx="10"/>
          </p:nvPr>
        </p:nvSpPr>
        <p:spPr/>
        <p:txBody>
          <a:bodyPr/>
          <a:lstStyle/>
          <a:p>
            <a:fld id="{386A1FB6-8077-4F41-B98F-2A0BA354ECA4}" type="datetimeFigureOut">
              <a:rPr lang="en-US" smtClean="0"/>
              <a:t>4/29/22</a:t>
            </a:fld>
            <a:endParaRPr lang="en-US"/>
          </a:p>
        </p:txBody>
      </p:sp>
      <p:sp>
        <p:nvSpPr>
          <p:cNvPr id="5" name="Footer Placeholder 4">
            <a:extLst>
              <a:ext uri="{FF2B5EF4-FFF2-40B4-BE49-F238E27FC236}">
                <a16:creationId xmlns:a16="http://schemas.microsoft.com/office/drawing/2014/main" id="{360194B9-FA28-474D-89B4-6B11B0454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7EA35-1A24-B04E-A5E7-CEB678DD85E6}"/>
              </a:ext>
            </a:extLst>
          </p:cNvPr>
          <p:cNvSpPr>
            <a:spLocks noGrp="1"/>
          </p:cNvSpPr>
          <p:nvPr>
            <p:ph type="sldNum" sz="quarter" idx="12"/>
          </p:nvPr>
        </p:nvSpPr>
        <p:spPr/>
        <p:txBody>
          <a:bodyPr/>
          <a:lstStyle/>
          <a:p>
            <a:fld id="{E59ED63E-7416-0944-BE0B-BB92A8E2A5B6}" type="slidenum">
              <a:rPr lang="en-US" smtClean="0"/>
              <a:t>‹#›</a:t>
            </a:fld>
            <a:endParaRPr lang="en-US"/>
          </a:p>
        </p:txBody>
      </p:sp>
    </p:spTree>
    <p:extLst>
      <p:ext uri="{BB962C8B-B14F-4D97-AF65-F5344CB8AC3E}">
        <p14:creationId xmlns:p14="http://schemas.microsoft.com/office/powerpoint/2010/main" val="2496376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F27C1-A169-8543-888E-800C4AD230B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104FA7-7204-514C-9BA2-C6D8ABD85313}"/>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AA991-5D59-5E4D-A6B0-8CBCB2390678}"/>
              </a:ext>
            </a:extLst>
          </p:cNvPr>
          <p:cNvSpPr>
            <a:spLocks noGrp="1"/>
          </p:cNvSpPr>
          <p:nvPr>
            <p:ph type="dt" sz="half" idx="10"/>
          </p:nvPr>
        </p:nvSpPr>
        <p:spPr/>
        <p:txBody>
          <a:bodyPr/>
          <a:lstStyle/>
          <a:p>
            <a:fld id="{386A1FB6-8077-4F41-B98F-2A0BA354ECA4}" type="datetimeFigureOut">
              <a:rPr lang="en-US" smtClean="0"/>
              <a:t>4/29/22</a:t>
            </a:fld>
            <a:endParaRPr lang="en-US"/>
          </a:p>
        </p:txBody>
      </p:sp>
      <p:sp>
        <p:nvSpPr>
          <p:cNvPr id="5" name="Footer Placeholder 4">
            <a:extLst>
              <a:ext uri="{FF2B5EF4-FFF2-40B4-BE49-F238E27FC236}">
                <a16:creationId xmlns:a16="http://schemas.microsoft.com/office/drawing/2014/main" id="{29B654DA-2E50-4D40-984C-6330DE33A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9452AC-E813-6441-BF1E-F6A22F5D536A}"/>
              </a:ext>
            </a:extLst>
          </p:cNvPr>
          <p:cNvSpPr>
            <a:spLocks noGrp="1"/>
          </p:cNvSpPr>
          <p:nvPr>
            <p:ph type="sldNum" sz="quarter" idx="12"/>
          </p:nvPr>
        </p:nvSpPr>
        <p:spPr/>
        <p:txBody>
          <a:bodyPr/>
          <a:lstStyle/>
          <a:p>
            <a:fld id="{E59ED63E-7416-0944-BE0B-BB92A8E2A5B6}" type="slidenum">
              <a:rPr lang="en-US" smtClean="0"/>
              <a:t>‹#›</a:t>
            </a:fld>
            <a:endParaRPr lang="en-US"/>
          </a:p>
        </p:txBody>
      </p:sp>
    </p:spTree>
    <p:extLst>
      <p:ext uri="{BB962C8B-B14F-4D97-AF65-F5344CB8AC3E}">
        <p14:creationId xmlns:p14="http://schemas.microsoft.com/office/powerpoint/2010/main" val="204151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EA36F92-2E1D-824E-9ECD-2760A0ABB75D}" type="datetimeFigureOut">
              <a:rPr lang="en-US" smtClean="0"/>
              <a:t>4/29/22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475C2-4801-F645-84B5-4C0E272CA10B}" type="slidenum">
              <a:rPr lang="en-US" smtClean="0"/>
              <a:t>‹#›</a:t>
            </a:fld>
            <a:endParaRPr lang="en-US"/>
          </a:p>
        </p:txBody>
      </p:sp>
    </p:spTree>
    <p:extLst>
      <p:ext uri="{BB962C8B-B14F-4D97-AF65-F5344CB8AC3E}">
        <p14:creationId xmlns:p14="http://schemas.microsoft.com/office/powerpoint/2010/main" val="243741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EA36F92-2E1D-824E-9ECD-2760A0ABB75D}" type="datetimeFigureOut">
              <a:rPr lang="en-US" smtClean="0"/>
              <a:t>4/29/22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475C2-4801-F645-84B5-4C0E272CA10B}" type="slidenum">
              <a:rPr lang="en-US" smtClean="0"/>
              <a:t>‹#›</a:t>
            </a:fld>
            <a:endParaRPr lang="en-US"/>
          </a:p>
        </p:txBody>
      </p:sp>
    </p:spTree>
    <p:extLst>
      <p:ext uri="{BB962C8B-B14F-4D97-AF65-F5344CB8AC3E}">
        <p14:creationId xmlns:p14="http://schemas.microsoft.com/office/powerpoint/2010/main" val="292351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EA36F92-2E1D-824E-9ECD-2760A0ABB75D}" type="datetimeFigureOut">
              <a:rPr lang="en-US" smtClean="0"/>
              <a:t>4/29/22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E475C2-4801-F645-84B5-4C0E272CA10B}" type="slidenum">
              <a:rPr lang="en-US" smtClean="0"/>
              <a:t>‹#›</a:t>
            </a:fld>
            <a:endParaRPr lang="en-US"/>
          </a:p>
        </p:txBody>
      </p:sp>
    </p:spTree>
    <p:extLst>
      <p:ext uri="{BB962C8B-B14F-4D97-AF65-F5344CB8AC3E}">
        <p14:creationId xmlns:p14="http://schemas.microsoft.com/office/powerpoint/2010/main" val="321530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EA36F92-2E1D-824E-9ECD-2760A0ABB75D}" type="datetimeFigureOut">
              <a:rPr lang="en-US" smtClean="0"/>
              <a:t>4/29/22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E475C2-4801-F645-84B5-4C0E272CA10B}" type="slidenum">
              <a:rPr lang="en-US" smtClean="0"/>
              <a:t>‹#›</a:t>
            </a:fld>
            <a:endParaRPr lang="en-US"/>
          </a:p>
        </p:txBody>
      </p:sp>
    </p:spTree>
    <p:extLst>
      <p:ext uri="{BB962C8B-B14F-4D97-AF65-F5344CB8AC3E}">
        <p14:creationId xmlns:p14="http://schemas.microsoft.com/office/powerpoint/2010/main" val="9527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36F92-2E1D-824E-9ECD-2760A0ABB75D}" type="datetimeFigureOut">
              <a:rPr lang="en-US" smtClean="0"/>
              <a:t>4/29/22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E475C2-4801-F645-84B5-4C0E272CA10B}" type="slidenum">
              <a:rPr lang="en-US" smtClean="0"/>
              <a:t>‹#›</a:t>
            </a:fld>
            <a:endParaRPr lang="en-US"/>
          </a:p>
        </p:txBody>
      </p:sp>
    </p:spTree>
    <p:extLst>
      <p:ext uri="{BB962C8B-B14F-4D97-AF65-F5344CB8AC3E}">
        <p14:creationId xmlns:p14="http://schemas.microsoft.com/office/powerpoint/2010/main" val="3635344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EA36F92-2E1D-824E-9ECD-2760A0ABB75D}" type="datetimeFigureOut">
              <a:rPr lang="en-US" smtClean="0"/>
              <a:t>4/29/22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475C2-4801-F645-84B5-4C0E272CA10B}" type="slidenum">
              <a:rPr lang="en-US" smtClean="0"/>
              <a:t>‹#›</a:t>
            </a:fld>
            <a:endParaRPr lang="en-US"/>
          </a:p>
        </p:txBody>
      </p:sp>
    </p:spTree>
    <p:extLst>
      <p:ext uri="{BB962C8B-B14F-4D97-AF65-F5344CB8AC3E}">
        <p14:creationId xmlns:p14="http://schemas.microsoft.com/office/powerpoint/2010/main" val="80985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EA36F92-2E1D-824E-9ECD-2760A0ABB75D}" type="datetimeFigureOut">
              <a:rPr lang="en-US" smtClean="0"/>
              <a:t>4/29/22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475C2-4801-F645-84B5-4C0E272CA10B}" type="slidenum">
              <a:rPr lang="en-US" smtClean="0"/>
              <a:t>‹#›</a:t>
            </a:fld>
            <a:endParaRPr lang="en-US"/>
          </a:p>
        </p:txBody>
      </p:sp>
    </p:spTree>
    <p:extLst>
      <p:ext uri="{BB962C8B-B14F-4D97-AF65-F5344CB8AC3E}">
        <p14:creationId xmlns:p14="http://schemas.microsoft.com/office/powerpoint/2010/main" val="117782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614D28-85A2-C84A-915E-A1DE30A37370}"/>
              </a:ext>
            </a:extLst>
          </p:cNvPr>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887415" y="142388"/>
            <a:ext cx="7115908" cy="912689"/>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419224"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36F92-2E1D-824E-9ECD-2760A0ABB75D}" type="datetimeFigureOut">
              <a:rPr lang="en-US" smtClean="0"/>
              <a:t>4/29/22</a:t>
            </a:fld>
            <a:endParaRPr lang="en-US"/>
          </a:p>
        </p:txBody>
      </p:sp>
      <p:sp>
        <p:nvSpPr>
          <p:cNvPr id="5" name="Footer Placeholder 4"/>
          <p:cNvSpPr>
            <a:spLocks noGrp="1"/>
          </p:cNvSpPr>
          <p:nvPr>
            <p:ph type="ftr" sz="quarter" idx="3"/>
          </p:nvPr>
        </p:nvSpPr>
        <p:spPr>
          <a:xfrm>
            <a:off x="3704492" y="6356351"/>
            <a:ext cx="345830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27184" y="6356351"/>
            <a:ext cx="56417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475C2-4801-F645-84B5-4C0E272CA10B}" type="slidenum">
              <a:rPr lang="en-US" smtClean="0"/>
              <a:t>‹#›</a:t>
            </a:fld>
            <a:endParaRPr lang="en-US" dirty="0"/>
          </a:p>
        </p:txBody>
      </p:sp>
    </p:spTree>
    <p:extLst>
      <p:ext uri="{BB962C8B-B14F-4D97-AF65-F5344CB8AC3E}">
        <p14:creationId xmlns:p14="http://schemas.microsoft.com/office/powerpoint/2010/main" val="1364062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C68DC-D1E9-C94C-8F9C-EA19EF587AE2}"/>
              </a:ext>
            </a:extLst>
          </p:cNvPr>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CB0F73C1-851D-034B-8C23-9590CB2FB63C}"/>
              </a:ext>
            </a:extLst>
          </p:cNvPr>
          <p:cNvSpPr>
            <a:spLocks noGrp="1"/>
          </p:cNvSpPr>
          <p:nvPr>
            <p:ph type="title"/>
          </p:nvPr>
        </p:nvSpPr>
        <p:spPr>
          <a:xfrm rot="16200000">
            <a:off x="-1553307" y="2965510"/>
            <a:ext cx="486507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FB4B42-AD51-9A49-B67C-BD19F951A3C4}"/>
              </a:ext>
            </a:extLst>
          </p:cNvPr>
          <p:cNvSpPr>
            <a:spLocks noGrp="1"/>
          </p:cNvSpPr>
          <p:nvPr>
            <p:ph type="body" idx="1"/>
          </p:nvPr>
        </p:nvSpPr>
        <p:spPr>
          <a:xfrm>
            <a:off x="2063262" y="211016"/>
            <a:ext cx="6846276" cy="59659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76B05DB-8364-9746-B36F-0F8A3A5EA34F}"/>
              </a:ext>
            </a:extLst>
          </p:cNvPr>
          <p:cNvSpPr>
            <a:spLocks noGrp="1"/>
          </p:cNvSpPr>
          <p:nvPr>
            <p:ph type="dt" sz="half" idx="2"/>
          </p:nvPr>
        </p:nvSpPr>
        <p:spPr>
          <a:xfrm>
            <a:off x="6015403" y="632936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A1FB6-8077-4F41-B98F-2A0BA354ECA4}" type="datetimeFigureOut">
              <a:rPr lang="en-US" smtClean="0"/>
              <a:t>4/29/22</a:t>
            </a:fld>
            <a:endParaRPr lang="en-US"/>
          </a:p>
        </p:txBody>
      </p:sp>
      <p:sp>
        <p:nvSpPr>
          <p:cNvPr id="5" name="Footer Placeholder 4">
            <a:extLst>
              <a:ext uri="{FF2B5EF4-FFF2-40B4-BE49-F238E27FC236}">
                <a16:creationId xmlns:a16="http://schemas.microsoft.com/office/drawing/2014/main" id="{4AC055C6-2D29-C949-BF0F-E984A7450391}"/>
              </a:ext>
            </a:extLst>
          </p:cNvPr>
          <p:cNvSpPr>
            <a:spLocks noGrp="1"/>
          </p:cNvSpPr>
          <p:nvPr>
            <p:ph type="ftr" sz="quarter" idx="3"/>
          </p:nvPr>
        </p:nvSpPr>
        <p:spPr>
          <a:xfrm>
            <a:off x="2063262" y="6329363"/>
            <a:ext cx="371767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3B4C5CC-B643-674F-BABE-A925A1506FC2}"/>
              </a:ext>
            </a:extLst>
          </p:cNvPr>
          <p:cNvSpPr>
            <a:spLocks noGrp="1"/>
          </p:cNvSpPr>
          <p:nvPr>
            <p:ph type="sldNum" sz="quarter" idx="4"/>
          </p:nvPr>
        </p:nvSpPr>
        <p:spPr>
          <a:xfrm>
            <a:off x="8307265" y="6334919"/>
            <a:ext cx="60227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ED63E-7416-0944-BE0B-BB92A8E2A5B6}" type="slidenum">
              <a:rPr lang="en-US" smtClean="0"/>
              <a:t>‹#›</a:t>
            </a:fld>
            <a:endParaRPr lang="en-US" dirty="0"/>
          </a:p>
        </p:txBody>
      </p:sp>
    </p:spTree>
    <p:extLst>
      <p:ext uri="{BB962C8B-B14F-4D97-AF65-F5344CB8AC3E}">
        <p14:creationId xmlns:p14="http://schemas.microsoft.com/office/powerpoint/2010/main" val="18389680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karabatsas.gr/karabatsas-pathiseis-ypiresies/karabatsas-pathiseis-ochras-kilidas/karabatsas-ilikiaki-ekfylisi-ochras/"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D4A8CE-9F06-FE4A-85C7-4FAD21B3F709}"/>
              </a:ext>
            </a:extLst>
          </p:cNvPr>
          <p:cNvSpPr>
            <a:spLocks noGrp="1"/>
          </p:cNvSpPr>
          <p:nvPr>
            <p:ph type="subTitle" idx="1"/>
          </p:nvPr>
        </p:nvSpPr>
        <p:spPr>
          <a:xfrm>
            <a:off x="2936148" y="5578679"/>
            <a:ext cx="6090406" cy="1208015"/>
          </a:xfrm>
        </p:spPr>
        <p:style>
          <a:lnRef idx="2">
            <a:schemeClr val="accent5"/>
          </a:lnRef>
          <a:fillRef idx="1">
            <a:schemeClr val="lt1"/>
          </a:fillRef>
          <a:effectRef idx="0">
            <a:schemeClr val="accent5"/>
          </a:effectRef>
          <a:fontRef idx="minor">
            <a:schemeClr val="dk1"/>
          </a:fontRef>
        </p:style>
        <p:txBody>
          <a:bodyPr>
            <a:normAutofit fontScale="25000" lnSpcReduction="20000"/>
          </a:bodyPr>
          <a:lstStyle/>
          <a:p>
            <a:endParaRPr lang="en-US" sz="7200" b="1" i="1" dirty="0"/>
          </a:p>
          <a:p>
            <a:pPr marL="0" marR="292100" indent="0">
              <a:lnSpc>
                <a:spcPct val="107000"/>
              </a:lnSpc>
              <a:spcBef>
                <a:spcPts val="0"/>
              </a:spcBef>
              <a:spcAft>
                <a:spcPts val="800"/>
              </a:spcAft>
            </a:pPr>
            <a:r>
              <a:rPr lang="el-GR" sz="8000" b="1" i="1" dirty="0">
                <a:solidFill>
                  <a:srgbClr val="2A68A7"/>
                </a:solidFill>
                <a:latin typeface="Calibri" panose="020F0502020204030204" pitchFamily="34" charset="0"/>
                <a:ea typeface="Calibri" panose="020F0502020204030204" pitchFamily="34" charset="0"/>
              </a:rPr>
              <a:t>Νυχτερινή Πτήση  ΣμηΕΑ</a:t>
            </a:r>
            <a:endParaRPr lang="en-US" sz="8000" b="1" i="1" dirty="0">
              <a:solidFill>
                <a:srgbClr val="000000"/>
              </a:solidFill>
              <a:effectLst/>
              <a:latin typeface="Calibri" panose="020F0502020204030204" pitchFamily="34" charset="0"/>
              <a:ea typeface="Calibri" panose="020F0502020204030204" pitchFamily="34" charset="0"/>
            </a:endParaRPr>
          </a:p>
          <a:p>
            <a:r>
              <a:rPr lang="el-GR" sz="6400" dirty="0"/>
              <a:t>Νικος Τσούμας</a:t>
            </a:r>
          </a:p>
          <a:p>
            <a:r>
              <a:rPr lang="el-GR" sz="6400" dirty="0"/>
              <a:t>Εκπαιδευτής ΣμηΕΑ</a:t>
            </a:r>
            <a:endParaRPr lang="en-US" sz="6400" dirty="0"/>
          </a:p>
        </p:txBody>
      </p:sp>
      <p:pic>
        <p:nvPicPr>
          <p:cNvPr id="5" name="Picture 4">
            <a:extLst>
              <a:ext uri="{FF2B5EF4-FFF2-40B4-BE49-F238E27FC236}">
                <a16:creationId xmlns:a16="http://schemas.microsoft.com/office/drawing/2014/main" id="{B47EA833-B6CD-4F80-8BE0-29F0DF908B7D}"/>
              </a:ext>
            </a:extLst>
          </p:cNvPr>
          <p:cNvPicPr/>
          <p:nvPr/>
        </p:nvPicPr>
        <p:blipFill>
          <a:blip r:embed="rId3"/>
          <a:srcRect/>
          <a:stretch/>
        </p:blipFill>
        <p:spPr>
          <a:xfrm>
            <a:off x="6040075" y="3304197"/>
            <a:ext cx="2781488" cy="1853166"/>
          </a:xfrm>
          <a:prstGeom prst="rect">
            <a:avLst/>
          </a:prstGeom>
          <a:scene3d>
            <a:camera prst="orthographicFront"/>
            <a:lightRig rig="threePt" dir="t"/>
          </a:scene3d>
          <a:sp3d>
            <a:bevelT prst="angle"/>
            <a:bevelB prst="relaxedInset"/>
          </a:sp3d>
        </p:spPr>
      </p:pic>
    </p:spTree>
    <p:extLst>
      <p:ext uri="{BB962C8B-B14F-4D97-AF65-F5344CB8AC3E}">
        <p14:creationId xmlns:p14="http://schemas.microsoft.com/office/powerpoint/2010/main" val="1701376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7471-79C7-4A71-BBE1-7DE8CD3631AF}"/>
              </a:ext>
            </a:extLst>
          </p:cNvPr>
          <p:cNvSpPr>
            <a:spLocks noGrp="1"/>
          </p:cNvSpPr>
          <p:nvPr>
            <p:ph type="title"/>
          </p:nvPr>
        </p:nvSpPr>
        <p:spPr/>
        <p:txBody>
          <a:bodyPr/>
          <a:lstStyle/>
          <a:p>
            <a:r>
              <a:rPr lang="el-GR" sz="4400" b="1" i="1" dirty="0">
                <a:solidFill>
                  <a:srgbClr val="2A68A7"/>
                </a:solidFill>
                <a:latin typeface="Calibri" panose="020F0502020204030204" pitchFamily="34" charset="0"/>
                <a:ea typeface="Calibri" panose="020F0502020204030204" pitchFamily="34" charset="0"/>
              </a:rPr>
              <a:t>Νυχτερινή Πτήση  ΣμηΕΑ</a:t>
            </a:r>
            <a:endParaRPr lang="en-US" dirty="0"/>
          </a:p>
        </p:txBody>
      </p:sp>
      <p:sp>
        <p:nvSpPr>
          <p:cNvPr id="3" name="Content Placeholder 2">
            <a:extLst>
              <a:ext uri="{FF2B5EF4-FFF2-40B4-BE49-F238E27FC236}">
                <a16:creationId xmlns:a16="http://schemas.microsoft.com/office/drawing/2014/main" id="{81B64DA0-1EEC-4231-B559-DA05072DB9E9}"/>
              </a:ext>
            </a:extLst>
          </p:cNvPr>
          <p:cNvSpPr>
            <a:spLocks noGrp="1"/>
          </p:cNvSpPr>
          <p:nvPr>
            <p:ph idx="1"/>
          </p:nvPr>
        </p:nvSpPr>
        <p:spPr>
          <a:xfrm>
            <a:off x="0" y="1346433"/>
            <a:ext cx="9085277" cy="4811086"/>
          </a:xfrm>
        </p:spPr>
        <p:style>
          <a:lnRef idx="2">
            <a:schemeClr val="accent6"/>
          </a:lnRef>
          <a:fillRef idx="1">
            <a:schemeClr val="lt1"/>
          </a:fillRef>
          <a:effectRef idx="0">
            <a:schemeClr val="accent6"/>
          </a:effectRef>
          <a:fontRef idx="minor">
            <a:schemeClr val="dk1"/>
          </a:fontRef>
        </p:style>
        <p:txBody>
          <a:bodyPr>
            <a:normAutofit/>
          </a:bodyPr>
          <a:lstStyle/>
          <a:p>
            <a:pPr marL="0" marR="21590" indent="0" fontAlgn="base">
              <a:lnSpc>
                <a:spcPts val="1295"/>
              </a:lnSpc>
              <a:spcBef>
                <a:spcPts val="715"/>
              </a:spcBef>
              <a:spcAft>
                <a:spcPts val="0"/>
              </a:spcAft>
              <a:buNone/>
            </a:pPr>
            <a:endParaRPr lang="en-US" sz="1800" dirty="0">
              <a:effectLst/>
              <a:highlight>
                <a:srgbClr val="FFFF00"/>
              </a:highlight>
              <a:latin typeface="Times New Roman" panose="02020603050405020304" pitchFamily="18" charset="0"/>
              <a:ea typeface="Times New Roman" panose="02020603050405020304" pitchFamily="18" charset="0"/>
            </a:endParaRPr>
          </a:p>
          <a:p>
            <a:pPr marL="0" marR="0" indent="0" fontAlgn="base">
              <a:lnSpc>
                <a:spcPts val="2040"/>
              </a:lnSpc>
              <a:spcBef>
                <a:spcPts val="0"/>
              </a:spcBef>
              <a:spcAft>
                <a:spcPts val="0"/>
              </a:spcAft>
              <a:buNone/>
            </a:pPr>
            <a:endParaRPr lang="el-GR" sz="1800" dirty="0">
              <a:effectLst/>
              <a:latin typeface="Times New Roman" panose="02020603050405020304" pitchFamily="18" charset="0"/>
              <a:ea typeface="Times New Roman" panose="02020603050405020304" pitchFamily="18" charset="0"/>
            </a:endParaRPr>
          </a:p>
          <a:p>
            <a:pPr marL="0" marR="0" indent="0" algn="just">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l-GR" sz="1800" dirty="0">
                <a:effectLst/>
                <a:latin typeface="Calibri" panose="020F0502020204030204" pitchFamily="34" charset="0"/>
                <a:ea typeface="Calibri" panose="020F0502020204030204" pitchFamily="34" charset="0"/>
              </a:rPr>
              <a:t>. </a:t>
            </a:r>
            <a:endParaRPr lang="en-US" dirty="0"/>
          </a:p>
        </p:txBody>
      </p:sp>
      <p:sp>
        <p:nvSpPr>
          <p:cNvPr id="4" name="Oval 3">
            <a:extLst>
              <a:ext uri="{FF2B5EF4-FFF2-40B4-BE49-F238E27FC236}">
                <a16:creationId xmlns:a16="http://schemas.microsoft.com/office/drawing/2014/main" id="{0014DC53-0EFD-4188-AA0C-08A503CCBD01}"/>
              </a:ext>
            </a:extLst>
          </p:cNvPr>
          <p:cNvSpPr/>
          <p:nvPr/>
        </p:nvSpPr>
        <p:spPr>
          <a:xfrm>
            <a:off x="58723" y="1904301"/>
            <a:ext cx="2010560" cy="27767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ΝΥΧΤΑ</a:t>
            </a:r>
            <a:endParaRPr lang="en-US" dirty="0"/>
          </a:p>
        </p:txBody>
      </p:sp>
      <p:sp>
        <p:nvSpPr>
          <p:cNvPr id="7" name="Oval 6">
            <a:extLst>
              <a:ext uri="{FF2B5EF4-FFF2-40B4-BE49-F238E27FC236}">
                <a16:creationId xmlns:a16="http://schemas.microsoft.com/office/drawing/2014/main" id="{8ECCD6A0-A63C-4B2C-AE77-43440EA22C2D}"/>
              </a:ext>
            </a:extLst>
          </p:cNvPr>
          <p:cNvSpPr/>
          <p:nvPr/>
        </p:nvSpPr>
        <p:spPr>
          <a:xfrm>
            <a:off x="3310504" y="1904301"/>
            <a:ext cx="1877735" cy="27767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ΗΜΕΡΑ </a:t>
            </a:r>
            <a:endParaRPr lang="en-US" dirty="0"/>
          </a:p>
        </p:txBody>
      </p:sp>
      <p:sp>
        <p:nvSpPr>
          <p:cNvPr id="8" name="Flowchart: Collate 7">
            <a:extLst>
              <a:ext uri="{FF2B5EF4-FFF2-40B4-BE49-F238E27FC236}">
                <a16:creationId xmlns:a16="http://schemas.microsoft.com/office/drawing/2014/main" id="{739C59B1-2A48-44BF-8AA0-BB9FFE0AF44E}"/>
              </a:ext>
            </a:extLst>
          </p:cNvPr>
          <p:cNvSpPr/>
          <p:nvPr/>
        </p:nvSpPr>
        <p:spPr>
          <a:xfrm>
            <a:off x="1246118" y="1430323"/>
            <a:ext cx="2956420" cy="3724712"/>
          </a:xfrm>
          <a:prstGeom prst="flowChartCol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dirty="0">
                <a:solidFill>
                  <a:schemeClr val="tx1"/>
                </a:solidFill>
              </a:rPr>
              <a:t>30 ΛΕΠΤΑ ΠΡΩΤΟΥ ΤΗΝ ΑΝΑΤΟΛΗ </a:t>
            </a:r>
            <a:endParaRPr lang="en-US" dirty="0">
              <a:solidFill>
                <a:schemeClr val="tx1"/>
              </a:solidFill>
            </a:endParaRPr>
          </a:p>
        </p:txBody>
      </p:sp>
      <p:sp>
        <p:nvSpPr>
          <p:cNvPr id="9" name="Flowchart: Collate 8">
            <a:extLst>
              <a:ext uri="{FF2B5EF4-FFF2-40B4-BE49-F238E27FC236}">
                <a16:creationId xmlns:a16="http://schemas.microsoft.com/office/drawing/2014/main" id="{82A587EA-E508-4AAA-A436-DFAC9E04B3AE}"/>
              </a:ext>
            </a:extLst>
          </p:cNvPr>
          <p:cNvSpPr/>
          <p:nvPr/>
        </p:nvSpPr>
        <p:spPr>
          <a:xfrm>
            <a:off x="4941463" y="1566644"/>
            <a:ext cx="2650921" cy="3724712"/>
          </a:xfrm>
          <a:prstGeom prst="flowChartCol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dirty="0">
                <a:solidFill>
                  <a:schemeClr val="tx1"/>
                </a:solidFill>
              </a:rPr>
              <a:t>ΑΝΑΤΟΛΗ </a:t>
            </a:r>
            <a:endParaRPr lang="en-US" dirty="0">
              <a:solidFill>
                <a:schemeClr val="tx1"/>
              </a:solidFill>
            </a:endParaRPr>
          </a:p>
        </p:txBody>
      </p:sp>
      <p:sp>
        <p:nvSpPr>
          <p:cNvPr id="10" name="Oval 9">
            <a:extLst>
              <a:ext uri="{FF2B5EF4-FFF2-40B4-BE49-F238E27FC236}">
                <a16:creationId xmlns:a16="http://schemas.microsoft.com/office/drawing/2014/main" id="{9805748B-DB07-4976-B995-02E46A304E39}"/>
              </a:ext>
            </a:extLst>
          </p:cNvPr>
          <p:cNvSpPr/>
          <p:nvPr/>
        </p:nvSpPr>
        <p:spPr>
          <a:xfrm>
            <a:off x="7130130" y="2115424"/>
            <a:ext cx="1877735" cy="27767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ΗΜΕΡΑ </a:t>
            </a:r>
            <a:endParaRPr lang="en-US" dirty="0"/>
          </a:p>
        </p:txBody>
      </p:sp>
    </p:spTree>
    <p:extLst>
      <p:ext uri="{BB962C8B-B14F-4D97-AF65-F5344CB8AC3E}">
        <p14:creationId xmlns:p14="http://schemas.microsoft.com/office/powerpoint/2010/main" val="103940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7471-79C7-4A71-BBE1-7DE8CD3631AF}"/>
              </a:ext>
            </a:extLst>
          </p:cNvPr>
          <p:cNvSpPr>
            <a:spLocks noGrp="1"/>
          </p:cNvSpPr>
          <p:nvPr>
            <p:ph type="title"/>
          </p:nvPr>
        </p:nvSpPr>
        <p:spPr/>
        <p:txBody>
          <a:bodyPr/>
          <a:lstStyle/>
          <a:p>
            <a:r>
              <a:rPr lang="el-GR" sz="4400" b="1" i="1" dirty="0">
                <a:solidFill>
                  <a:srgbClr val="2A68A7"/>
                </a:solidFill>
                <a:latin typeface="Calibri" panose="020F0502020204030204" pitchFamily="34" charset="0"/>
                <a:ea typeface="Calibri" panose="020F0502020204030204" pitchFamily="34" charset="0"/>
              </a:rPr>
              <a:t>Νυχτερινή Πτήση  ΣμηΕΑ</a:t>
            </a:r>
            <a:endParaRPr lang="en-US" dirty="0"/>
          </a:p>
        </p:txBody>
      </p:sp>
      <p:sp>
        <p:nvSpPr>
          <p:cNvPr id="3" name="Content Placeholder 2">
            <a:extLst>
              <a:ext uri="{FF2B5EF4-FFF2-40B4-BE49-F238E27FC236}">
                <a16:creationId xmlns:a16="http://schemas.microsoft.com/office/drawing/2014/main" id="{81B64DA0-1EEC-4231-B559-DA05072DB9E9}"/>
              </a:ext>
            </a:extLst>
          </p:cNvPr>
          <p:cNvSpPr>
            <a:spLocks noGrp="1"/>
          </p:cNvSpPr>
          <p:nvPr>
            <p:ph idx="1"/>
          </p:nvPr>
        </p:nvSpPr>
        <p:spPr>
          <a:xfrm>
            <a:off x="0" y="1346433"/>
            <a:ext cx="9085277" cy="4811086"/>
          </a:xfrm>
        </p:spPr>
        <p:style>
          <a:lnRef idx="2">
            <a:schemeClr val="accent6"/>
          </a:lnRef>
          <a:fillRef idx="1">
            <a:schemeClr val="lt1"/>
          </a:fillRef>
          <a:effectRef idx="0">
            <a:schemeClr val="accent6"/>
          </a:effectRef>
          <a:fontRef idx="minor">
            <a:schemeClr val="dk1"/>
          </a:fontRef>
        </p:style>
        <p:txBody>
          <a:bodyPr>
            <a:normAutofit/>
          </a:bodyPr>
          <a:lstStyle/>
          <a:p>
            <a:pPr marL="0" marR="21590" indent="0" fontAlgn="base">
              <a:lnSpc>
                <a:spcPts val="1295"/>
              </a:lnSpc>
              <a:spcBef>
                <a:spcPts val="715"/>
              </a:spcBef>
              <a:spcAft>
                <a:spcPts val="0"/>
              </a:spcAft>
              <a:buNone/>
            </a:pPr>
            <a:endParaRPr lang="en-US" sz="1800" dirty="0">
              <a:effectLst/>
              <a:highlight>
                <a:srgbClr val="FFFF00"/>
              </a:highlight>
              <a:latin typeface="Times New Roman" panose="02020603050405020304" pitchFamily="18" charset="0"/>
              <a:ea typeface="Times New Roman" panose="02020603050405020304" pitchFamily="18" charset="0"/>
            </a:endParaRPr>
          </a:p>
          <a:p>
            <a:pPr marL="0" marR="0" indent="0" fontAlgn="base">
              <a:lnSpc>
                <a:spcPts val="2040"/>
              </a:lnSpc>
              <a:spcBef>
                <a:spcPts val="0"/>
              </a:spcBef>
              <a:spcAft>
                <a:spcPts val="0"/>
              </a:spcAft>
              <a:buNone/>
            </a:pPr>
            <a:endParaRPr lang="el-GR" sz="1800" dirty="0">
              <a:effectLst/>
              <a:latin typeface="Times New Roman" panose="02020603050405020304" pitchFamily="18" charset="0"/>
              <a:ea typeface="Times New Roman" panose="02020603050405020304" pitchFamily="18" charset="0"/>
            </a:endParaRPr>
          </a:p>
          <a:p>
            <a:pPr marL="0" marR="0" indent="0" algn="just">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l-GR" sz="1800" dirty="0">
                <a:effectLst/>
                <a:latin typeface="Calibri" panose="020F0502020204030204" pitchFamily="34" charset="0"/>
                <a:ea typeface="Calibri" panose="020F0502020204030204" pitchFamily="34" charset="0"/>
              </a:rPr>
              <a:t>. </a:t>
            </a:r>
            <a:endParaRPr lang="en-US" dirty="0"/>
          </a:p>
        </p:txBody>
      </p:sp>
      <p:sp>
        <p:nvSpPr>
          <p:cNvPr id="7" name="Oval 6">
            <a:extLst>
              <a:ext uri="{FF2B5EF4-FFF2-40B4-BE49-F238E27FC236}">
                <a16:creationId xmlns:a16="http://schemas.microsoft.com/office/drawing/2014/main" id="{8ECCD6A0-A63C-4B2C-AE77-43440EA22C2D}"/>
              </a:ext>
            </a:extLst>
          </p:cNvPr>
          <p:cNvSpPr/>
          <p:nvPr/>
        </p:nvSpPr>
        <p:spPr>
          <a:xfrm>
            <a:off x="3061007" y="2192672"/>
            <a:ext cx="1729107" cy="247265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ΠΟΛΙΤΙΚΟ ΛΥΚΩΦΟΣ  </a:t>
            </a:r>
            <a:endParaRPr lang="en-US" dirty="0"/>
          </a:p>
        </p:txBody>
      </p:sp>
      <p:sp>
        <p:nvSpPr>
          <p:cNvPr id="8" name="Flowchart: Collate 7">
            <a:extLst>
              <a:ext uri="{FF2B5EF4-FFF2-40B4-BE49-F238E27FC236}">
                <a16:creationId xmlns:a16="http://schemas.microsoft.com/office/drawing/2014/main" id="{739C59B1-2A48-44BF-8AA0-BB9FFE0AF44E}"/>
              </a:ext>
            </a:extLst>
          </p:cNvPr>
          <p:cNvSpPr/>
          <p:nvPr/>
        </p:nvSpPr>
        <p:spPr>
          <a:xfrm>
            <a:off x="625211" y="1566644"/>
            <a:ext cx="3178565" cy="3724712"/>
          </a:xfrm>
          <a:prstGeom prst="flowChartCol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dirty="0">
                <a:solidFill>
                  <a:schemeClr val="tx1"/>
                </a:solidFill>
              </a:rPr>
              <a:t>ΔΥΣΗ </a:t>
            </a:r>
            <a:endParaRPr lang="en-US" dirty="0">
              <a:solidFill>
                <a:schemeClr val="tx1"/>
              </a:solidFill>
            </a:endParaRPr>
          </a:p>
        </p:txBody>
      </p:sp>
      <p:sp>
        <p:nvSpPr>
          <p:cNvPr id="9" name="Flowchart: Collate 8">
            <a:extLst>
              <a:ext uri="{FF2B5EF4-FFF2-40B4-BE49-F238E27FC236}">
                <a16:creationId xmlns:a16="http://schemas.microsoft.com/office/drawing/2014/main" id="{82A587EA-E508-4AAA-A436-DFAC9E04B3AE}"/>
              </a:ext>
            </a:extLst>
          </p:cNvPr>
          <p:cNvSpPr/>
          <p:nvPr/>
        </p:nvSpPr>
        <p:spPr>
          <a:xfrm>
            <a:off x="4237435" y="1566643"/>
            <a:ext cx="3459412" cy="3724712"/>
          </a:xfrm>
          <a:prstGeom prst="flowChartCol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dirty="0">
                <a:solidFill>
                  <a:schemeClr val="tx1"/>
                </a:solidFill>
              </a:rPr>
              <a:t>30 ΛΕΠΤΑ ΜΕΤΑ ΤΗΝ ΔΥΣΗ </a:t>
            </a:r>
            <a:endParaRPr lang="en-US" dirty="0">
              <a:solidFill>
                <a:schemeClr val="tx1"/>
              </a:solidFill>
            </a:endParaRPr>
          </a:p>
        </p:txBody>
      </p:sp>
      <p:sp>
        <p:nvSpPr>
          <p:cNvPr id="10" name="Oval 9">
            <a:extLst>
              <a:ext uri="{FF2B5EF4-FFF2-40B4-BE49-F238E27FC236}">
                <a16:creationId xmlns:a16="http://schemas.microsoft.com/office/drawing/2014/main" id="{9805748B-DB07-4976-B995-02E46A304E39}"/>
              </a:ext>
            </a:extLst>
          </p:cNvPr>
          <p:cNvSpPr/>
          <p:nvPr/>
        </p:nvSpPr>
        <p:spPr>
          <a:xfrm>
            <a:off x="7125589" y="1973510"/>
            <a:ext cx="1729108" cy="259010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ΝΥΧΤΑ </a:t>
            </a:r>
            <a:endParaRPr lang="en-US" dirty="0"/>
          </a:p>
        </p:txBody>
      </p:sp>
      <p:sp>
        <p:nvSpPr>
          <p:cNvPr id="11" name="Oval 10">
            <a:extLst>
              <a:ext uri="{FF2B5EF4-FFF2-40B4-BE49-F238E27FC236}">
                <a16:creationId xmlns:a16="http://schemas.microsoft.com/office/drawing/2014/main" id="{6EC1A1A2-F1C2-4FD2-AFBD-10CA75F530A3}"/>
              </a:ext>
            </a:extLst>
          </p:cNvPr>
          <p:cNvSpPr/>
          <p:nvPr/>
        </p:nvSpPr>
        <p:spPr>
          <a:xfrm>
            <a:off x="77207" y="2444865"/>
            <a:ext cx="1641237" cy="19682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ΗΜΕΡΑ </a:t>
            </a:r>
            <a:endParaRPr lang="en-US" dirty="0"/>
          </a:p>
        </p:txBody>
      </p:sp>
    </p:spTree>
    <p:extLst>
      <p:ext uri="{BB962C8B-B14F-4D97-AF65-F5344CB8AC3E}">
        <p14:creationId xmlns:p14="http://schemas.microsoft.com/office/powerpoint/2010/main" val="229179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7471-79C7-4A71-BBE1-7DE8CD3631AF}"/>
              </a:ext>
            </a:extLst>
          </p:cNvPr>
          <p:cNvSpPr>
            <a:spLocks noGrp="1"/>
          </p:cNvSpPr>
          <p:nvPr>
            <p:ph type="title"/>
          </p:nvPr>
        </p:nvSpPr>
        <p:spPr/>
        <p:txBody>
          <a:bodyPr/>
          <a:lstStyle/>
          <a:p>
            <a:r>
              <a:rPr lang="el-GR" sz="4400" b="1" i="1" dirty="0">
                <a:solidFill>
                  <a:srgbClr val="2A68A7"/>
                </a:solidFill>
                <a:latin typeface="Calibri" panose="020F0502020204030204" pitchFamily="34" charset="0"/>
                <a:ea typeface="Calibri" panose="020F0502020204030204" pitchFamily="34" charset="0"/>
              </a:rPr>
              <a:t>Νυχτερινή Πτήση  ΣμηΕΑ</a:t>
            </a:r>
            <a:endParaRPr lang="en-US" dirty="0"/>
          </a:p>
        </p:txBody>
      </p:sp>
      <p:sp>
        <p:nvSpPr>
          <p:cNvPr id="3" name="Content Placeholder 2">
            <a:extLst>
              <a:ext uri="{FF2B5EF4-FFF2-40B4-BE49-F238E27FC236}">
                <a16:creationId xmlns:a16="http://schemas.microsoft.com/office/drawing/2014/main" id="{81B64DA0-1EEC-4231-B559-DA05072DB9E9}"/>
              </a:ext>
            </a:extLst>
          </p:cNvPr>
          <p:cNvSpPr>
            <a:spLocks noGrp="1"/>
          </p:cNvSpPr>
          <p:nvPr>
            <p:ph idx="1"/>
          </p:nvPr>
        </p:nvSpPr>
        <p:spPr>
          <a:xfrm>
            <a:off x="0" y="1367406"/>
            <a:ext cx="9303391" cy="4697834"/>
          </a:xfrm>
        </p:spPr>
        <p:style>
          <a:lnRef idx="2">
            <a:schemeClr val="accent4"/>
          </a:lnRef>
          <a:fillRef idx="1">
            <a:schemeClr val="lt1"/>
          </a:fillRef>
          <a:effectRef idx="0">
            <a:schemeClr val="accent4"/>
          </a:effectRef>
          <a:fontRef idx="minor">
            <a:schemeClr val="dk1"/>
          </a:fontRef>
        </p:style>
        <p:txBody>
          <a:bodyPr>
            <a:normAutofit/>
          </a:bodyPr>
          <a:lstStyle/>
          <a:p>
            <a:pPr marL="0" marR="21590" indent="0" fontAlgn="base">
              <a:lnSpc>
                <a:spcPts val="1295"/>
              </a:lnSpc>
              <a:spcBef>
                <a:spcPts val="715"/>
              </a:spcBef>
              <a:spcAft>
                <a:spcPts val="0"/>
              </a:spcAft>
              <a:buNone/>
            </a:pPr>
            <a:endParaRPr lang="en-US" sz="1800" dirty="0">
              <a:effectLst/>
              <a:highlight>
                <a:srgbClr val="FFFF00"/>
              </a:highlight>
              <a:latin typeface="Times New Roman" panose="02020603050405020304" pitchFamily="18" charset="0"/>
              <a:ea typeface="Times New Roman" panose="02020603050405020304" pitchFamily="18" charset="0"/>
            </a:endParaRPr>
          </a:p>
          <a:p>
            <a:pPr marL="0" marR="0" indent="0" fontAlgn="base">
              <a:lnSpc>
                <a:spcPts val="2040"/>
              </a:lnSpc>
              <a:spcBef>
                <a:spcPts val="0"/>
              </a:spcBef>
              <a:spcAft>
                <a:spcPts val="0"/>
              </a:spcAft>
              <a:buNone/>
            </a:pPr>
            <a:endParaRPr lang="el-GR" sz="1800" dirty="0">
              <a:effectLst/>
              <a:latin typeface="Times New Roman" panose="02020603050405020304" pitchFamily="18" charset="0"/>
              <a:ea typeface="Times New Roman" panose="02020603050405020304" pitchFamily="18" charset="0"/>
            </a:endParaRPr>
          </a:p>
          <a:p>
            <a:pPr marL="0" marR="0" indent="0" algn="just">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l-GR" sz="1800" dirty="0">
                <a:effectLst/>
                <a:latin typeface="Calibri" panose="020F0502020204030204" pitchFamily="34" charset="0"/>
                <a:ea typeface="Calibri" panose="020F0502020204030204" pitchFamily="34" charset="0"/>
              </a:rPr>
              <a:t>. </a:t>
            </a:r>
            <a:endParaRPr lang="en-US" dirty="0"/>
          </a:p>
        </p:txBody>
      </p:sp>
      <p:sp>
        <p:nvSpPr>
          <p:cNvPr id="6" name="TextBox 5">
            <a:extLst>
              <a:ext uri="{FF2B5EF4-FFF2-40B4-BE49-F238E27FC236}">
                <a16:creationId xmlns:a16="http://schemas.microsoft.com/office/drawing/2014/main" id="{4B14D75B-8B8E-47CA-A44A-2ACF991FC421}"/>
              </a:ext>
            </a:extLst>
          </p:cNvPr>
          <p:cNvSpPr txBox="1"/>
          <p:nvPr/>
        </p:nvSpPr>
        <p:spPr>
          <a:xfrm>
            <a:off x="-184558" y="1325054"/>
            <a:ext cx="8793598" cy="923330"/>
          </a:xfrm>
          <a:prstGeom prst="rect">
            <a:avLst/>
          </a:prstGeom>
          <a:noFill/>
        </p:spPr>
        <p:txBody>
          <a:bodyPr wrap="square" rtlCol="0">
            <a:spAutoFit/>
          </a:bodyPr>
          <a:lstStyle/>
          <a:p>
            <a:pPr marL="228600" marR="0" algn="just">
              <a:spcBef>
                <a:spcPts val="0"/>
              </a:spcBef>
              <a:spcAft>
                <a:spcPts val="0"/>
              </a:spcAft>
            </a:pPr>
            <a:r>
              <a:rPr lang="el-GR" sz="1800" i="1" dirty="0">
                <a:solidFill>
                  <a:srgbClr val="000000"/>
                </a:solidFill>
                <a:effectLst/>
                <a:latin typeface="Calibri" panose="020F0502020204030204" pitchFamily="34" charset="0"/>
                <a:ea typeface="Calibri" panose="020F0502020204030204" pitchFamily="34" charset="0"/>
                <a:cs typeface="Verdana" panose="020B0604030504040204" pitchFamily="34" charset="0"/>
              </a:rPr>
              <a:t>Σε μια νυχτερινή πτήση θα πρέπει να χρησιμοποιούμε πράσινο  στροβοσκοπικό  φως και αυτό γιατί οι ικανότητες του χειριστή μειώνονται τη νύχτα επειδή η ανθρώπινη αντίληψη είναι χαμηλότερη λόγω της χαμηλής ορατότητας  </a:t>
            </a:r>
            <a:endParaRPr lang="en-US" sz="18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p:txBody>
      </p:sp>
      <p:pic>
        <p:nvPicPr>
          <p:cNvPr id="5" name="Εικόνα 1">
            <a:extLst>
              <a:ext uri="{FF2B5EF4-FFF2-40B4-BE49-F238E27FC236}">
                <a16:creationId xmlns:a16="http://schemas.microsoft.com/office/drawing/2014/main" id="{676A89F0-C59E-47BC-912A-22781018EEE6}"/>
              </a:ext>
            </a:extLst>
          </p:cNvPr>
          <p:cNvPicPr>
            <a:picLocks noChangeAspect="1"/>
          </p:cNvPicPr>
          <p:nvPr/>
        </p:nvPicPr>
        <p:blipFill>
          <a:blip r:embed="rId2"/>
          <a:srcRect/>
          <a:stretch/>
        </p:blipFill>
        <p:spPr bwMode="auto">
          <a:xfrm>
            <a:off x="111344" y="2269763"/>
            <a:ext cx="2375845" cy="2183757"/>
          </a:xfrm>
          <a:prstGeom prst="rect">
            <a:avLst/>
          </a:prstGeom>
          <a:ln/>
          <a:scene3d>
            <a:camera prst="orthographicFront"/>
            <a:lightRig rig="sunset" dir="t"/>
          </a:scene3d>
          <a:sp3d prstMaterial="metal">
            <a:bevelT/>
            <a:bevelB/>
          </a:sp3d>
        </p:spPr>
        <p:style>
          <a:lnRef idx="1">
            <a:schemeClr val="accent2"/>
          </a:lnRef>
          <a:fillRef idx="3">
            <a:schemeClr val="accent2"/>
          </a:fillRef>
          <a:effectRef idx="2">
            <a:schemeClr val="accent2"/>
          </a:effectRef>
          <a:fontRef idx="minor">
            <a:schemeClr val="lt1"/>
          </a:fontRef>
        </p:style>
      </p:pic>
      <p:sp>
        <p:nvSpPr>
          <p:cNvPr id="4" name="Rectangle: Rounded Corners 3">
            <a:extLst>
              <a:ext uri="{FF2B5EF4-FFF2-40B4-BE49-F238E27FC236}">
                <a16:creationId xmlns:a16="http://schemas.microsoft.com/office/drawing/2014/main" id="{FD88C855-62BB-47EB-B513-01BE444C0EE8}"/>
              </a:ext>
            </a:extLst>
          </p:cNvPr>
          <p:cNvSpPr/>
          <p:nvPr/>
        </p:nvSpPr>
        <p:spPr>
          <a:xfrm>
            <a:off x="2683508" y="2231718"/>
            <a:ext cx="3422708" cy="14177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a:t>Θα πρέπει να μειώσουμε την φωτεινότητα στην οθόνη προτού την πτήση  </a:t>
            </a:r>
            <a:endParaRPr lang="en-US" dirty="0"/>
          </a:p>
        </p:txBody>
      </p:sp>
      <p:sp>
        <p:nvSpPr>
          <p:cNvPr id="7" name="Rectangle: Rounded Corners 6">
            <a:extLst>
              <a:ext uri="{FF2B5EF4-FFF2-40B4-BE49-F238E27FC236}">
                <a16:creationId xmlns:a16="http://schemas.microsoft.com/office/drawing/2014/main" id="{87DAA7D2-89D2-4458-8911-5FECDC29933F}"/>
              </a:ext>
            </a:extLst>
          </p:cNvPr>
          <p:cNvSpPr/>
          <p:nvPr/>
        </p:nvSpPr>
        <p:spPr>
          <a:xfrm>
            <a:off x="5721291" y="3558225"/>
            <a:ext cx="3422708" cy="14177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a:t>Χρήση φακού κόκκινου/πράσινου χρώματος </a:t>
            </a:r>
            <a:r>
              <a:rPr lang="el-GR" dirty="0">
                <a:solidFill>
                  <a:srgbClr val="FF0000"/>
                </a:solidFill>
              </a:rPr>
              <a:t>όχι λευκού </a:t>
            </a:r>
            <a:endParaRPr lang="en-US" dirty="0">
              <a:solidFill>
                <a:srgbClr val="FF0000"/>
              </a:solidFill>
            </a:endParaRPr>
          </a:p>
        </p:txBody>
      </p:sp>
      <p:sp>
        <p:nvSpPr>
          <p:cNvPr id="8" name="Rectangle: Rounded Corners 7">
            <a:extLst>
              <a:ext uri="{FF2B5EF4-FFF2-40B4-BE49-F238E27FC236}">
                <a16:creationId xmlns:a16="http://schemas.microsoft.com/office/drawing/2014/main" id="{C4B6E453-FE6A-44A4-9273-F521232584AD}"/>
              </a:ext>
            </a:extLst>
          </p:cNvPr>
          <p:cNvSpPr/>
          <p:nvPr/>
        </p:nvSpPr>
        <p:spPr>
          <a:xfrm>
            <a:off x="0" y="4506242"/>
            <a:ext cx="4292876" cy="14177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a:t> προσαρμόσατε την όραση σας  σκοτάδι. Προτού  την πτήση </a:t>
            </a:r>
            <a:r>
              <a:rPr lang="en-US" dirty="0"/>
              <a:t> </a:t>
            </a:r>
            <a:r>
              <a:rPr lang="el-GR" dirty="0"/>
              <a:t>η όραση χρειάζεται περίπου </a:t>
            </a:r>
            <a:r>
              <a:rPr lang="en-US" dirty="0"/>
              <a:t>30 </a:t>
            </a:r>
            <a:r>
              <a:rPr lang="el-GR" dirty="0"/>
              <a:t>λεπτά για να  προσαρμοστούν πλήρως </a:t>
            </a:r>
            <a:endParaRPr lang="en-US" dirty="0"/>
          </a:p>
        </p:txBody>
      </p:sp>
      <p:sp>
        <p:nvSpPr>
          <p:cNvPr id="9" name="Rectangle: Rounded Corners 8">
            <a:extLst>
              <a:ext uri="{FF2B5EF4-FFF2-40B4-BE49-F238E27FC236}">
                <a16:creationId xmlns:a16="http://schemas.microsoft.com/office/drawing/2014/main" id="{4A7AC05A-9A01-46DC-AE39-18011AF54BFA}"/>
              </a:ext>
            </a:extLst>
          </p:cNvPr>
          <p:cNvSpPr/>
          <p:nvPr/>
        </p:nvSpPr>
        <p:spPr>
          <a:xfrm>
            <a:off x="4344528" y="4883532"/>
            <a:ext cx="3523376" cy="12988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a:t>Κλειστέ το ένα μάτι σε περίπτωση έκθεσης  σε δυνατό φως έτσι ώστε να αποφεύγετε τον αποπροσανατολισμό </a:t>
            </a:r>
            <a:endParaRPr lang="en-US" dirty="0"/>
          </a:p>
        </p:txBody>
      </p:sp>
      <p:sp>
        <p:nvSpPr>
          <p:cNvPr id="10" name="Rectangle: Rounded Corners 9">
            <a:extLst>
              <a:ext uri="{FF2B5EF4-FFF2-40B4-BE49-F238E27FC236}">
                <a16:creationId xmlns:a16="http://schemas.microsoft.com/office/drawing/2014/main" id="{14E234F7-7EE6-4EF1-B699-52AC19119B55}"/>
              </a:ext>
            </a:extLst>
          </p:cNvPr>
          <p:cNvSpPr/>
          <p:nvPr/>
        </p:nvSpPr>
        <p:spPr>
          <a:xfrm>
            <a:off x="6565355" y="1934274"/>
            <a:ext cx="2170692" cy="125287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a:t>Μετακινούμε  τα ματιά μας  ποιο αργά από ότι την ημέρα </a:t>
            </a:r>
            <a:endParaRPr lang="en-US" dirty="0"/>
          </a:p>
        </p:txBody>
      </p:sp>
    </p:spTree>
    <p:extLst>
      <p:ext uri="{BB962C8B-B14F-4D97-AF65-F5344CB8AC3E}">
        <p14:creationId xmlns:p14="http://schemas.microsoft.com/office/powerpoint/2010/main" val="2522117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7471-79C7-4A71-BBE1-7DE8CD3631AF}"/>
              </a:ext>
            </a:extLst>
          </p:cNvPr>
          <p:cNvSpPr>
            <a:spLocks noGrp="1"/>
          </p:cNvSpPr>
          <p:nvPr>
            <p:ph type="title"/>
          </p:nvPr>
        </p:nvSpPr>
        <p:spPr/>
        <p:txBody>
          <a:bodyPr/>
          <a:lstStyle/>
          <a:p>
            <a:r>
              <a:rPr lang="el-GR" sz="4400" b="1" i="1" dirty="0">
                <a:solidFill>
                  <a:srgbClr val="2A68A7"/>
                </a:solidFill>
                <a:latin typeface="Calibri" panose="020F0502020204030204" pitchFamily="34" charset="0"/>
                <a:ea typeface="Calibri" panose="020F0502020204030204" pitchFamily="34" charset="0"/>
              </a:rPr>
              <a:t>Νυχτερινή Πτήση  ΣμηΕΑ</a:t>
            </a:r>
            <a:endParaRPr lang="en-US" dirty="0"/>
          </a:p>
        </p:txBody>
      </p:sp>
      <p:sp>
        <p:nvSpPr>
          <p:cNvPr id="3" name="Content Placeholder 2">
            <a:extLst>
              <a:ext uri="{FF2B5EF4-FFF2-40B4-BE49-F238E27FC236}">
                <a16:creationId xmlns:a16="http://schemas.microsoft.com/office/drawing/2014/main" id="{81B64DA0-1EEC-4231-B559-DA05072DB9E9}"/>
              </a:ext>
            </a:extLst>
          </p:cNvPr>
          <p:cNvSpPr>
            <a:spLocks noGrp="1"/>
          </p:cNvSpPr>
          <p:nvPr>
            <p:ph idx="1"/>
          </p:nvPr>
        </p:nvSpPr>
        <p:spPr>
          <a:xfrm>
            <a:off x="1" y="1367406"/>
            <a:ext cx="9143998" cy="4630722"/>
          </a:xfrm>
        </p:spPr>
        <p:style>
          <a:lnRef idx="2">
            <a:schemeClr val="accent4"/>
          </a:lnRef>
          <a:fillRef idx="1">
            <a:schemeClr val="lt1"/>
          </a:fillRef>
          <a:effectRef idx="0">
            <a:schemeClr val="accent4"/>
          </a:effectRef>
          <a:fontRef idx="minor">
            <a:schemeClr val="dk1"/>
          </a:fontRef>
        </p:style>
        <p:txBody>
          <a:bodyPr>
            <a:normAutofit/>
          </a:bodyPr>
          <a:lstStyle/>
          <a:p>
            <a:pPr marL="0" marR="21590" indent="0" fontAlgn="base">
              <a:lnSpc>
                <a:spcPts val="1295"/>
              </a:lnSpc>
              <a:spcBef>
                <a:spcPts val="715"/>
              </a:spcBef>
              <a:spcAft>
                <a:spcPts val="0"/>
              </a:spcAft>
              <a:buNone/>
            </a:pPr>
            <a:endParaRPr lang="en-US" sz="1800" dirty="0">
              <a:effectLst/>
              <a:highlight>
                <a:srgbClr val="FFFF00"/>
              </a:highlight>
              <a:latin typeface="Times New Roman" panose="02020603050405020304" pitchFamily="18" charset="0"/>
              <a:ea typeface="Times New Roman" panose="02020603050405020304" pitchFamily="18" charset="0"/>
            </a:endParaRPr>
          </a:p>
          <a:p>
            <a:pPr marL="0" marR="0" indent="0" fontAlgn="base">
              <a:lnSpc>
                <a:spcPts val="2040"/>
              </a:lnSpc>
              <a:spcBef>
                <a:spcPts val="0"/>
              </a:spcBef>
              <a:spcAft>
                <a:spcPts val="0"/>
              </a:spcAft>
              <a:buNone/>
            </a:pPr>
            <a:endParaRPr lang="el-GR" sz="1800" dirty="0">
              <a:effectLst/>
              <a:latin typeface="Times New Roman" panose="02020603050405020304" pitchFamily="18" charset="0"/>
              <a:ea typeface="Times New Roman" panose="02020603050405020304" pitchFamily="18" charset="0"/>
            </a:endParaRPr>
          </a:p>
          <a:p>
            <a:pPr marL="0" marR="0" indent="0" algn="just">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l-GR" sz="1800" dirty="0">
                <a:effectLst/>
                <a:latin typeface="Calibri" panose="020F0502020204030204" pitchFamily="34" charset="0"/>
                <a:ea typeface="Calibri" panose="020F0502020204030204" pitchFamily="34" charset="0"/>
              </a:rPr>
              <a:t>. </a:t>
            </a:r>
            <a:endParaRPr lang="en-US" dirty="0"/>
          </a:p>
        </p:txBody>
      </p:sp>
      <p:sp>
        <p:nvSpPr>
          <p:cNvPr id="6" name="TextBox 5">
            <a:extLst>
              <a:ext uri="{FF2B5EF4-FFF2-40B4-BE49-F238E27FC236}">
                <a16:creationId xmlns:a16="http://schemas.microsoft.com/office/drawing/2014/main" id="{4B14D75B-8B8E-47CA-A44A-2ACF991FC421}"/>
              </a:ext>
            </a:extLst>
          </p:cNvPr>
          <p:cNvSpPr txBox="1"/>
          <p:nvPr/>
        </p:nvSpPr>
        <p:spPr>
          <a:xfrm>
            <a:off x="0" y="1358609"/>
            <a:ext cx="9143999" cy="784830"/>
          </a:xfrm>
          <a:prstGeom prst="rect">
            <a:avLst/>
          </a:prstGeom>
          <a:noFill/>
        </p:spPr>
        <p:txBody>
          <a:bodyPr wrap="square" rtlCol="0">
            <a:spAutoFit/>
          </a:bodyPr>
          <a:lstStyle/>
          <a:p>
            <a:pPr marL="228600" marR="0" algn="just">
              <a:spcBef>
                <a:spcPts val="0"/>
              </a:spcBef>
              <a:spcAft>
                <a:spcPts val="0"/>
              </a:spcAft>
            </a:pPr>
            <a:r>
              <a:rPr lang="el-GR" dirty="0">
                <a:solidFill>
                  <a:srgbClr val="000000"/>
                </a:solidFill>
                <a:latin typeface="Verdana" panose="020B0604030504040204" pitchFamily="34" charset="0"/>
                <a:ea typeface="Calibri" panose="020F0502020204030204" pitchFamily="34" charset="0"/>
                <a:cs typeface="Verdana" panose="020B0604030504040204" pitchFamily="34" charset="0"/>
              </a:rPr>
              <a:t>Πέρα από τους περιορισμούς που έχουμε στην όραση υπάρχουνε και οπτικές ψευδαισθήσεις που δυσχεραίνουνε το έργο μας </a:t>
            </a:r>
          </a:p>
          <a:p>
            <a:pPr marL="514350" marR="0" indent="-285750" algn="just">
              <a:spcBef>
                <a:spcPts val="0"/>
              </a:spcBef>
              <a:spcAft>
                <a:spcPts val="0"/>
              </a:spcAft>
              <a:buFont typeface="Arial" panose="020B0604020202020204" pitchFamily="34" charset="0"/>
              <a:buChar char="•"/>
            </a:pPr>
            <a:endParaRPr lang="en-US" sz="9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p:txBody>
      </p:sp>
      <p:sp>
        <p:nvSpPr>
          <p:cNvPr id="4" name="Rectangle: Top Corners Snipped 3">
            <a:extLst>
              <a:ext uri="{FF2B5EF4-FFF2-40B4-BE49-F238E27FC236}">
                <a16:creationId xmlns:a16="http://schemas.microsoft.com/office/drawing/2014/main" id="{232D5378-46CC-4A41-85EB-9D2529431F5E}"/>
              </a:ext>
            </a:extLst>
          </p:cNvPr>
          <p:cNvSpPr/>
          <p:nvPr/>
        </p:nvSpPr>
        <p:spPr>
          <a:xfrm>
            <a:off x="103516" y="2110456"/>
            <a:ext cx="8195095" cy="1572311"/>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i="1" u="sng" dirty="0" err="1"/>
              <a:t>Autokinesis</a:t>
            </a:r>
            <a:r>
              <a:rPr lang="el-GR" sz="1400" i="1" u="sng" dirty="0"/>
              <a:t>: </a:t>
            </a:r>
            <a:r>
              <a:rPr lang="el-GR" sz="1400" dirty="0"/>
              <a:t>Αυτή η ψευδαίσθηση συμβαίνει όταν ένας πιλότος κοιτάζει ένα, στατικό φως, όπως  ένα αστέρι ή το φως από ένα άλλο αεροσκάφος. Μετά από λίγα δευτερόλεπτα, το φως μπορεί να φαίνεται να κινείται προς το αεροσκάφος. Σε μια προσπάθεια να αποφευχθεί η επικείμενη «σύγκρουση», ο πιλότος μπορεί να αποπροσανατολιστεί και να χάσει τον έλεγχο του αεροσκάφους. Για να αποφύγετε αυτή την ψευδαίσθηση, αποφύγετε να κοιτάτε σε ένα σημείο φωτός για περισσότερο από λίγα δευτερόλεπτα και διατηρήστε ένα κανονικό μοτίβο σάρωσης.</a:t>
            </a:r>
          </a:p>
        </p:txBody>
      </p:sp>
      <p:sp>
        <p:nvSpPr>
          <p:cNvPr id="5" name="Rectangle: Diagonal Corners Snipped 4">
            <a:extLst>
              <a:ext uri="{FF2B5EF4-FFF2-40B4-BE49-F238E27FC236}">
                <a16:creationId xmlns:a16="http://schemas.microsoft.com/office/drawing/2014/main" id="{64FD5A79-5332-4424-9F1B-13B9AA07BA5E}"/>
              </a:ext>
            </a:extLst>
          </p:cNvPr>
          <p:cNvSpPr/>
          <p:nvPr/>
        </p:nvSpPr>
        <p:spPr>
          <a:xfrm>
            <a:off x="103516" y="3804762"/>
            <a:ext cx="8839148" cy="2084310"/>
          </a:xfrm>
          <a:prstGeom prst="snip2DiagRect">
            <a:avLst/>
          </a:prstGeom>
        </p:spPr>
        <p:style>
          <a:lnRef idx="2">
            <a:schemeClr val="dk1"/>
          </a:lnRef>
          <a:fillRef idx="1">
            <a:schemeClr val="lt1"/>
          </a:fillRef>
          <a:effectRef idx="0">
            <a:schemeClr val="dk1"/>
          </a:effectRef>
          <a:fontRef idx="minor">
            <a:schemeClr val="dk1"/>
          </a:fontRef>
        </p:style>
        <p:txBody>
          <a:bodyPr rtlCol="0" anchor="ctr"/>
          <a:lstStyle/>
          <a:p>
            <a:pPr algn="l"/>
            <a:r>
              <a:rPr lang="el-GR" sz="1200" b="0" i="0" dirty="0">
                <a:solidFill>
                  <a:srgbClr val="6F6F6F"/>
                </a:solidFill>
                <a:effectLst/>
              </a:rPr>
              <a:t>Τις σκοτεινές νύχτες, η προσέγγιση ενός αεροδρομίου που έχει λίγα φώτα </a:t>
            </a:r>
            <a:r>
              <a:rPr lang="el-GR" sz="1200" dirty="0">
                <a:solidFill>
                  <a:srgbClr val="6F6F6F"/>
                </a:solidFill>
              </a:rPr>
              <a:t>διακριτά </a:t>
            </a:r>
            <a:r>
              <a:rPr lang="el-GR" sz="1200" b="0" i="0" dirty="0">
                <a:solidFill>
                  <a:srgbClr val="6F6F6F"/>
                </a:solidFill>
                <a:effectLst/>
              </a:rPr>
              <a:t>χαρακτηριστικά εδάφους μπορεί να δημιουργήσει μια ψευδαίσθηση ότι το αεροσκάφος έχει υψηλότερη στάση από ό, τι είναι στην πραγματικότητα. Η ψευδαίσθηση αυτή , που ονομάζεται επίσης ψευδαίσθηση εδάφους χωρίς , μπορεί να οδηγήσει τον πιλότο να πετάξει μια πολύ χαμηλή προσέγγιση και να συντριβεί κοντά στον έδαφος .Για την καταπολέμηση αυτών των ψευδαισθήσεων, να εμπιστεύεστε πάντα τα όργανα πτήσης για να διατηρήσετε τον προσανατολισμό και μια σταθερή προσέγγιση.</a:t>
            </a:r>
          </a:p>
        </p:txBody>
      </p:sp>
    </p:spTree>
    <p:extLst>
      <p:ext uri="{BB962C8B-B14F-4D97-AF65-F5344CB8AC3E}">
        <p14:creationId xmlns:p14="http://schemas.microsoft.com/office/powerpoint/2010/main" val="3438840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7471-79C7-4A71-BBE1-7DE8CD3631AF}"/>
              </a:ext>
            </a:extLst>
          </p:cNvPr>
          <p:cNvSpPr>
            <a:spLocks noGrp="1"/>
          </p:cNvSpPr>
          <p:nvPr>
            <p:ph type="title"/>
          </p:nvPr>
        </p:nvSpPr>
        <p:spPr/>
        <p:txBody>
          <a:bodyPr/>
          <a:lstStyle/>
          <a:p>
            <a:r>
              <a:rPr lang="el-GR" sz="4400" b="1" i="1" dirty="0">
                <a:solidFill>
                  <a:srgbClr val="2A68A7"/>
                </a:solidFill>
                <a:latin typeface="Calibri" panose="020F0502020204030204" pitchFamily="34" charset="0"/>
                <a:ea typeface="Calibri" panose="020F0502020204030204" pitchFamily="34" charset="0"/>
              </a:rPr>
              <a:t>Νυχτερινή Πτήση  ΣμηΕΑ</a:t>
            </a:r>
            <a:endParaRPr lang="en-US" dirty="0"/>
          </a:p>
        </p:txBody>
      </p:sp>
      <p:sp>
        <p:nvSpPr>
          <p:cNvPr id="3" name="Content Placeholder 2">
            <a:extLst>
              <a:ext uri="{FF2B5EF4-FFF2-40B4-BE49-F238E27FC236}">
                <a16:creationId xmlns:a16="http://schemas.microsoft.com/office/drawing/2014/main" id="{81B64DA0-1EEC-4231-B559-DA05072DB9E9}"/>
              </a:ext>
            </a:extLst>
          </p:cNvPr>
          <p:cNvSpPr>
            <a:spLocks noGrp="1"/>
          </p:cNvSpPr>
          <p:nvPr>
            <p:ph idx="1"/>
          </p:nvPr>
        </p:nvSpPr>
        <p:spPr>
          <a:xfrm>
            <a:off x="1" y="1367406"/>
            <a:ext cx="9143998" cy="4630722"/>
          </a:xfrm>
        </p:spPr>
        <p:style>
          <a:lnRef idx="2">
            <a:schemeClr val="accent4"/>
          </a:lnRef>
          <a:fillRef idx="1">
            <a:schemeClr val="lt1"/>
          </a:fillRef>
          <a:effectRef idx="0">
            <a:schemeClr val="accent4"/>
          </a:effectRef>
          <a:fontRef idx="minor">
            <a:schemeClr val="dk1"/>
          </a:fontRef>
        </p:style>
        <p:txBody>
          <a:bodyPr>
            <a:normAutofit/>
          </a:bodyPr>
          <a:lstStyle/>
          <a:p>
            <a:pPr marL="0" marR="21590" indent="0" fontAlgn="base">
              <a:lnSpc>
                <a:spcPts val="1295"/>
              </a:lnSpc>
              <a:spcBef>
                <a:spcPts val="715"/>
              </a:spcBef>
              <a:spcAft>
                <a:spcPts val="0"/>
              </a:spcAft>
              <a:buNone/>
            </a:pPr>
            <a:endParaRPr lang="en-US" sz="1800" dirty="0">
              <a:effectLst/>
              <a:highlight>
                <a:srgbClr val="FFFF00"/>
              </a:highlight>
              <a:latin typeface="Times New Roman" panose="02020603050405020304" pitchFamily="18" charset="0"/>
              <a:ea typeface="Times New Roman" panose="02020603050405020304" pitchFamily="18" charset="0"/>
            </a:endParaRPr>
          </a:p>
          <a:p>
            <a:pPr marL="0" marR="0" indent="0" fontAlgn="base">
              <a:lnSpc>
                <a:spcPts val="2040"/>
              </a:lnSpc>
              <a:spcBef>
                <a:spcPts val="0"/>
              </a:spcBef>
              <a:spcAft>
                <a:spcPts val="0"/>
              </a:spcAft>
              <a:buNone/>
            </a:pPr>
            <a:endParaRPr lang="el-GR" sz="1800" dirty="0">
              <a:effectLst/>
              <a:latin typeface="Times New Roman" panose="02020603050405020304" pitchFamily="18" charset="0"/>
              <a:ea typeface="Times New Roman" panose="02020603050405020304" pitchFamily="18" charset="0"/>
            </a:endParaRPr>
          </a:p>
          <a:p>
            <a:pPr marL="0" marR="0" indent="0" algn="just">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l-GR" sz="1800" dirty="0">
                <a:effectLst/>
                <a:latin typeface="Calibri" panose="020F0502020204030204" pitchFamily="34" charset="0"/>
                <a:ea typeface="Calibri" panose="020F0502020204030204" pitchFamily="34" charset="0"/>
              </a:rPr>
              <a:t>. </a:t>
            </a:r>
            <a:endParaRPr lang="en-US" dirty="0"/>
          </a:p>
        </p:txBody>
      </p:sp>
      <p:sp>
        <p:nvSpPr>
          <p:cNvPr id="6" name="TextBox 5">
            <a:extLst>
              <a:ext uri="{FF2B5EF4-FFF2-40B4-BE49-F238E27FC236}">
                <a16:creationId xmlns:a16="http://schemas.microsoft.com/office/drawing/2014/main" id="{4B14D75B-8B8E-47CA-A44A-2ACF991FC421}"/>
              </a:ext>
            </a:extLst>
          </p:cNvPr>
          <p:cNvSpPr txBox="1"/>
          <p:nvPr/>
        </p:nvSpPr>
        <p:spPr>
          <a:xfrm>
            <a:off x="0" y="1358609"/>
            <a:ext cx="9143999" cy="784830"/>
          </a:xfrm>
          <a:prstGeom prst="rect">
            <a:avLst/>
          </a:prstGeom>
          <a:noFill/>
        </p:spPr>
        <p:txBody>
          <a:bodyPr wrap="square" rtlCol="0">
            <a:spAutoFit/>
          </a:bodyPr>
          <a:lstStyle/>
          <a:p>
            <a:pPr marL="228600" marR="0" algn="just">
              <a:spcBef>
                <a:spcPts val="0"/>
              </a:spcBef>
              <a:spcAft>
                <a:spcPts val="0"/>
              </a:spcAft>
            </a:pPr>
            <a:r>
              <a:rPr lang="el-GR" dirty="0">
                <a:solidFill>
                  <a:srgbClr val="000000"/>
                </a:solidFill>
                <a:latin typeface="Verdana" panose="020B0604030504040204" pitchFamily="34" charset="0"/>
                <a:ea typeface="Calibri" panose="020F0502020204030204" pitchFamily="34" charset="0"/>
                <a:cs typeface="Verdana" panose="020B0604030504040204" pitchFamily="34" charset="0"/>
              </a:rPr>
              <a:t>Πέρα από τους περιορισμούς που έχουμε στην όραση υπάρχουνε και οπτικές ψευδαισθήσεις που δυσχεραίνουνε το έργο μας </a:t>
            </a:r>
          </a:p>
          <a:p>
            <a:pPr marL="514350" marR="0" indent="-285750" algn="just">
              <a:spcBef>
                <a:spcPts val="0"/>
              </a:spcBef>
              <a:spcAft>
                <a:spcPts val="0"/>
              </a:spcAft>
              <a:buFont typeface="Arial" panose="020B0604020202020204" pitchFamily="34" charset="0"/>
              <a:buChar char="•"/>
            </a:pPr>
            <a:endParaRPr lang="en-US" sz="9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p:txBody>
      </p:sp>
      <p:sp>
        <p:nvSpPr>
          <p:cNvPr id="4" name="Rectangle: Top Corners Snipped 3">
            <a:extLst>
              <a:ext uri="{FF2B5EF4-FFF2-40B4-BE49-F238E27FC236}">
                <a16:creationId xmlns:a16="http://schemas.microsoft.com/office/drawing/2014/main" id="{232D5378-46CC-4A41-85EB-9D2529431F5E}"/>
              </a:ext>
            </a:extLst>
          </p:cNvPr>
          <p:cNvSpPr/>
          <p:nvPr/>
        </p:nvSpPr>
        <p:spPr>
          <a:xfrm>
            <a:off x="103516" y="2110456"/>
            <a:ext cx="8195095" cy="1858429"/>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0" i="0" dirty="0">
                <a:solidFill>
                  <a:schemeClr val="bg1"/>
                </a:solidFill>
                <a:effectLst/>
                <a:latin typeface="Montserrat" panose="00000500000000000000" pitchFamily="2" charset="0"/>
              </a:rPr>
              <a:t>False horizon: </a:t>
            </a:r>
            <a:endParaRPr lang="el-GR" sz="900" b="0" i="0" dirty="0">
              <a:solidFill>
                <a:schemeClr val="bg1"/>
              </a:solidFill>
              <a:effectLst/>
              <a:latin typeface="Montserrat" panose="00000500000000000000" pitchFamily="2" charset="0"/>
            </a:endParaRPr>
          </a:p>
          <a:p>
            <a:pPr algn="ctr"/>
            <a:r>
              <a:rPr lang="el-GR" sz="1200" b="0" i="0" dirty="0">
                <a:solidFill>
                  <a:schemeClr val="bg1"/>
                </a:solidFill>
                <a:effectLst/>
              </a:rPr>
              <a:t>Κατά τη διάρκεια της ημέρας, οι πιλότοι μπορούν απλά να ευθυγραμμιστούν με τον φυσικό ορίζοντα της γης για να διατηρήσουν την ευθεία και επίπεδη πτήση. Αλλά τις σκοτεινές νύχτες όταν δεν υπάρχει ορατός ορίζοντας, ο εγκέφαλος μπορεί ακόμα να ξεγελαστεί αναζητώντας έναν ορίζοντα αναφοράς. Για παράδειγμα, ένας επικλινής σχηματισμός σύννεφων, φωτεινά αστέρια ή φώτα εδάφους από έναν αυτοκινητόδρομο μπορεί να δημιουργήσει την ψευδαίσθηση ότι το αεροσκάφος δεν ευθυγραμμίζεται με τον ορίζοντα. Χρησιμοποιώντας αυτές τις αναφορές, ο πιλότος μπορεί να ευθυγραμμιστεί με εσφαλμένο ορίζοντα και να εισέλθει σε επικίνδυνη στάση. Για να αποφευχθεί αυτή η ψευδαίσθηση, οι πιλότοι που πετούν τη νύχτα θα πρέπει να βασίζονται στον δείκτη στάσης του αεροσκάφους αντί να εξαρτώνται από οπτικές αναφορές.</a:t>
            </a:r>
            <a:r>
              <a:rPr lang="el-GR" sz="1200" b="1" i="0" dirty="0">
                <a:solidFill>
                  <a:schemeClr val="bg1"/>
                </a:solidFill>
                <a:effectLst/>
              </a:rPr>
              <a:t> </a:t>
            </a:r>
            <a:endParaRPr lang="el-GR" sz="1200" dirty="0">
              <a:solidFill>
                <a:schemeClr val="bg1"/>
              </a:solidFill>
            </a:endParaRPr>
          </a:p>
        </p:txBody>
      </p:sp>
      <p:sp>
        <p:nvSpPr>
          <p:cNvPr id="5" name="Rectangle: Diagonal Corners Snipped 4">
            <a:extLst>
              <a:ext uri="{FF2B5EF4-FFF2-40B4-BE49-F238E27FC236}">
                <a16:creationId xmlns:a16="http://schemas.microsoft.com/office/drawing/2014/main" id="{64FD5A79-5332-4424-9F1B-13B9AA07BA5E}"/>
              </a:ext>
            </a:extLst>
          </p:cNvPr>
          <p:cNvSpPr/>
          <p:nvPr/>
        </p:nvSpPr>
        <p:spPr>
          <a:xfrm>
            <a:off x="103516" y="4054292"/>
            <a:ext cx="8657438" cy="1778467"/>
          </a:xfrm>
          <a:prstGeom prst="snip2DiagRect">
            <a:avLst/>
          </a:prstGeom>
        </p:spPr>
        <p:style>
          <a:lnRef idx="2">
            <a:schemeClr val="dk1"/>
          </a:lnRef>
          <a:fillRef idx="1">
            <a:schemeClr val="lt1"/>
          </a:fillRef>
          <a:effectRef idx="0">
            <a:schemeClr val="dk1"/>
          </a:effectRef>
          <a:fontRef idx="minor">
            <a:schemeClr val="dk1"/>
          </a:fontRef>
        </p:style>
        <p:txBody>
          <a:bodyPr rtlCol="0" anchor="ctr"/>
          <a:lstStyle/>
          <a:p>
            <a:pPr algn="l"/>
            <a:r>
              <a:rPr lang="en-US" sz="1200" b="1" i="0" dirty="0">
                <a:solidFill>
                  <a:srgbClr val="6F6F6F"/>
                </a:solidFill>
                <a:effectLst/>
              </a:rPr>
              <a:t>Sloping Terrain Illusions</a:t>
            </a:r>
            <a:r>
              <a:rPr lang="en-US" sz="1200" dirty="0">
                <a:solidFill>
                  <a:srgbClr val="6F6F6F"/>
                </a:solidFill>
              </a:rPr>
              <a:t>: </a:t>
            </a:r>
            <a:r>
              <a:rPr lang="el-GR" sz="1200" b="0" i="0" dirty="0">
                <a:solidFill>
                  <a:srgbClr val="6F6F6F"/>
                </a:solidFill>
                <a:effectLst/>
              </a:rPr>
              <a:t>Τις σκοτεινές νύχτες, η προσέγγιση ενός </a:t>
            </a:r>
            <a:r>
              <a:rPr lang="el-GR" sz="1200" dirty="0">
                <a:solidFill>
                  <a:srgbClr val="6F6F6F"/>
                </a:solidFill>
              </a:rPr>
              <a:t>χώρου προσγειώσεις </a:t>
            </a:r>
            <a:r>
              <a:rPr lang="el-GR" sz="1200" b="0" i="0" dirty="0">
                <a:solidFill>
                  <a:srgbClr val="6F6F6F"/>
                </a:solidFill>
                <a:effectLst/>
              </a:rPr>
              <a:t> που έχει λίγα φώτα</a:t>
            </a:r>
            <a:r>
              <a:rPr lang="en-US" sz="1200" b="0" i="0" dirty="0">
                <a:solidFill>
                  <a:srgbClr val="6F6F6F"/>
                </a:solidFill>
                <a:effectLst/>
              </a:rPr>
              <a:t> </a:t>
            </a:r>
            <a:r>
              <a:rPr lang="el-GR" sz="1200" b="0" i="0" dirty="0">
                <a:solidFill>
                  <a:srgbClr val="6F6F6F"/>
                </a:solidFill>
                <a:effectLst/>
              </a:rPr>
              <a:t>η μη  </a:t>
            </a:r>
            <a:r>
              <a:rPr lang="el-GR" sz="1200" dirty="0">
                <a:solidFill>
                  <a:srgbClr val="6F6F6F"/>
                </a:solidFill>
              </a:rPr>
              <a:t>διακριτά </a:t>
            </a:r>
            <a:r>
              <a:rPr lang="el-GR" sz="1200" b="0" i="0" dirty="0">
                <a:solidFill>
                  <a:srgbClr val="6F6F6F"/>
                </a:solidFill>
                <a:effectLst/>
              </a:rPr>
              <a:t>χαρακτηριστικά εδάφους μπορεί να δημιουργήσει μια ψευδαίσθηση ότι το αεροσκάφος έχει υψηλότερη στάση από ό, τι είναι στην πραγματικότητα. Η ψευδαίσθηση αυτή , που ονομάζεται επίσης ψευδαίσθηση εδάφους χωρίς , μπορεί να οδηγήσει τον πιλότο να πετάξει μια πολύ χαμηλή προσέγγιση και να συντριβεί κοντά στον έδαφος .Για την καταπολέμηση αυτών των ψευδαισθήσεων, να εμπιστεύεστε πάντα τα όργανα πτήσης(</a:t>
            </a:r>
            <a:r>
              <a:rPr lang="el-GR" sz="1200" dirty="0">
                <a:solidFill>
                  <a:srgbClr val="6F6F6F"/>
                </a:solidFill>
              </a:rPr>
              <a:t>ύ</a:t>
            </a:r>
            <a:r>
              <a:rPr lang="el-GR" sz="1200" b="0" i="0" dirty="0">
                <a:solidFill>
                  <a:srgbClr val="6F6F6F"/>
                </a:solidFill>
                <a:effectLst/>
              </a:rPr>
              <a:t>ψος, χάρτης ) για να διατηρήσετε τον προσανατολισμό..</a:t>
            </a:r>
          </a:p>
        </p:txBody>
      </p:sp>
    </p:spTree>
    <p:extLst>
      <p:ext uri="{BB962C8B-B14F-4D97-AF65-F5344CB8AC3E}">
        <p14:creationId xmlns:p14="http://schemas.microsoft.com/office/powerpoint/2010/main" val="1241054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7471-79C7-4A71-BBE1-7DE8CD3631AF}"/>
              </a:ext>
            </a:extLst>
          </p:cNvPr>
          <p:cNvSpPr>
            <a:spLocks noGrp="1"/>
          </p:cNvSpPr>
          <p:nvPr>
            <p:ph type="title"/>
          </p:nvPr>
        </p:nvSpPr>
        <p:spPr/>
        <p:txBody>
          <a:bodyPr/>
          <a:lstStyle/>
          <a:p>
            <a:r>
              <a:rPr lang="el-GR" sz="4400" b="1" i="1" dirty="0">
                <a:solidFill>
                  <a:srgbClr val="2A68A7"/>
                </a:solidFill>
                <a:latin typeface="Calibri" panose="020F0502020204030204" pitchFamily="34" charset="0"/>
                <a:ea typeface="Calibri" panose="020F0502020204030204" pitchFamily="34" charset="0"/>
              </a:rPr>
              <a:t>Νυχτερινή Πτήση  ΣμηΕΑ</a:t>
            </a:r>
            <a:endParaRPr lang="en-US" dirty="0"/>
          </a:p>
        </p:txBody>
      </p:sp>
      <p:sp>
        <p:nvSpPr>
          <p:cNvPr id="3" name="Content Placeholder 2">
            <a:extLst>
              <a:ext uri="{FF2B5EF4-FFF2-40B4-BE49-F238E27FC236}">
                <a16:creationId xmlns:a16="http://schemas.microsoft.com/office/drawing/2014/main" id="{81B64DA0-1EEC-4231-B559-DA05072DB9E9}"/>
              </a:ext>
            </a:extLst>
          </p:cNvPr>
          <p:cNvSpPr>
            <a:spLocks noGrp="1"/>
          </p:cNvSpPr>
          <p:nvPr>
            <p:ph idx="1"/>
          </p:nvPr>
        </p:nvSpPr>
        <p:spPr>
          <a:xfrm>
            <a:off x="1" y="1367406"/>
            <a:ext cx="9143998" cy="4630722"/>
          </a:xfrm>
        </p:spPr>
        <p:style>
          <a:lnRef idx="2">
            <a:schemeClr val="accent4"/>
          </a:lnRef>
          <a:fillRef idx="1">
            <a:schemeClr val="lt1"/>
          </a:fillRef>
          <a:effectRef idx="0">
            <a:schemeClr val="accent4"/>
          </a:effectRef>
          <a:fontRef idx="minor">
            <a:schemeClr val="dk1"/>
          </a:fontRef>
        </p:style>
        <p:txBody>
          <a:bodyPr>
            <a:normAutofit/>
          </a:bodyPr>
          <a:lstStyle/>
          <a:p>
            <a:pPr marL="0" marR="21590" indent="0" fontAlgn="base">
              <a:lnSpc>
                <a:spcPts val="1295"/>
              </a:lnSpc>
              <a:spcBef>
                <a:spcPts val="715"/>
              </a:spcBef>
              <a:spcAft>
                <a:spcPts val="0"/>
              </a:spcAft>
              <a:buNone/>
            </a:pPr>
            <a:endParaRPr lang="en-US" sz="1800" dirty="0">
              <a:effectLst/>
              <a:highlight>
                <a:srgbClr val="FFFF00"/>
              </a:highlight>
              <a:latin typeface="Times New Roman" panose="02020603050405020304" pitchFamily="18" charset="0"/>
              <a:ea typeface="Times New Roman" panose="02020603050405020304" pitchFamily="18" charset="0"/>
            </a:endParaRPr>
          </a:p>
          <a:p>
            <a:pPr marL="0" marR="0" indent="0" fontAlgn="base">
              <a:lnSpc>
                <a:spcPts val="2040"/>
              </a:lnSpc>
              <a:spcBef>
                <a:spcPts val="0"/>
              </a:spcBef>
              <a:spcAft>
                <a:spcPts val="0"/>
              </a:spcAft>
              <a:buNone/>
            </a:pPr>
            <a:endParaRPr lang="el-GR" sz="1800" dirty="0">
              <a:effectLst/>
              <a:latin typeface="Times New Roman" panose="02020603050405020304" pitchFamily="18" charset="0"/>
              <a:ea typeface="Times New Roman" panose="02020603050405020304" pitchFamily="18" charset="0"/>
            </a:endParaRPr>
          </a:p>
          <a:p>
            <a:pPr marL="0" marR="0" indent="0" algn="just">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graphicFrame>
        <p:nvGraphicFramePr>
          <p:cNvPr id="7" name="Diagram 6">
            <a:extLst>
              <a:ext uri="{FF2B5EF4-FFF2-40B4-BE49-F238E27FC236}">
                <a16:creationId xmlns:a16="http://schemas.microsoft.com/office/drawing/2014/main" id="{4F91EF92-1987-4038-911A-D9131E841B0D}"/>
              </a:ext>
            </a:extLst>
          </p:cNvPr>
          <p:cNvGraphicFramePr/>
          <p:nvPr>
            <p:extLst>
              <p:ext uri="{D42A27DB-BD31-4B8C-83A1-F6EECF244321}">
                <p14:modId xmlns:p14="http://schemas.microsoft.com/office/powerpoint/2010/main" val="1020684818"/>
              </p:ext>
            </p:extLst>
          </p:nvPr>
        </p:nvGraphicFramePr>
        <p:xfrm>
          <a:off x="1230385" y="193412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46E91180-3C28-4685-BD5E-A6576C98ABFC}"/>
              </a:ext>
            </a:extLst>
          </p:cNvPr>
          <p:cNvSpPr/>
          <p:nvPr/>
        </p:nvSpPr>
        <p:spPr>
          <a:xfrm>
            <a:off x="581529" y="1212134"/>
            <a:ext cx="7332086" cy="923330"/>
          </a:xfrm>
          <a:prstGeom prst="rect">
            <a:avLst/>
          </a:prstGeom>
          <a:noFill/>
        </p:spPr>
        <p:txBody>
          <a:bodyPr wrap="square" lIns="91440" tIns="45720" rIns="91440" bIns="45720">
            <a:spAutoFit/>
          </a:bodyPr>
          <a:lstStyle/>
          <a:p>
            <a:pPr algn="ctr"/>
            <a:r>
              <a:rPr lang="el-G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Διάφορα μικρά </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tips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5" name="Picture 4">
            <a:extLst>
              <a:ext uri="{FF2B5EF4-FFF2-40B4-BE49-F238E27FC236}">
                <a16:creationId xmlns:a16="http://schemas.microsoft.com/office/drawing/2014/main" id="{AB10108E-44FC-47CA-AB22-FA2059649627}"/>
              </a:ext>
            </a:extLst>
          </p:cNvPr>
          <p:cNvPicPr>
            <a:picLocks noChangeAspect="1"/>
          </p:cNvPicPr>
          <p:nvPr/>
        </p:nvPicPr>
        <p:blipFill>
          <a:blip r:embed="rId7"/>
          <a:stretch>
            <a:fillRect/>
          </a:stretch>
        </p:blipFill>
        <p:spPr>
          <a:xfrm>
            <a:off x="1373254" y="2539925"/>
            <a:ext cx="888721" cy="324521"/>
          </a:xfrm>
          <a:prstGeom prst="rect">
            <a:avLst/>
          </a:prstGeom>
        </p:spPr>
      </p:pic>
      <p:pic>
        <p:nvPicPr>
          <p:cNvPr id="9" name="Picture 8">
            <a:extLst>
              <a:ext uri="{FF2B5EF4-FFF2-40B4-BE49-F238E27FC236}">
                <a16:creationId xmlns:a16="http://schemas.microsoft.com/office/drawing/2014/main" id="{93DB9861-EF33-4A71-94CF-C434C223E88C}"/>
              </a:ext>
            </a:extLst>
          </p:cNvPr>
          <p:cNvPicPr>
            <a:picLocks noChangeAspect="1"/>
          </p:cNvPicPr>
          <p:nvPr/>
        </p:nvPicPr>
        <p:blipFill>
          <a:blip r:embed="rId7"/>
          <a:stretch>
            <a:fillRect/>
          </a:stretch>
        </p:blipFill>
        <p:spPr>
          <a:xfrm>
            <a:off x="1668415" y="3762840"/>
            <a:ext cx="888721" cy="324521"/>
          </a:xfrm>
          <a:prstGeom prst="rect">
            <a:avLst/>
          </a:prstGeom>
        </p:spPr>
      </p:pic>
      <p:pic>
        <p:nvPicPr>
          <p:cNvPr id="11" name="Picture 10">
            <a:extLst>
              <a:ext uri="{FF2B5EF4-FFF2-40B4-BE49-F238E27FC236}">
                <a16:creationId xmlns:a16="http://schemas.microsoft.com/office/drawing/2014/main" id="{5B265810-C398-4A77-9173-4F0209004F74}"/>
              </a:ext>
            </a:extLst>
          </p:cNvPr>
          <p:cNvPicPr>
            <a:picLocks noChangeAspect="1"/>
          </p:cNvPicPr>
          <p:nvPr/>
        </p:nvPicPr>
        <p:blipFill>
          <a:blip r:embed="rId7"/>
          <a:stretch>
            <a:fillRect/>
          </a:stretch>
        </p:blipFill>
        <p:spPr>
          <a:xfrm>
            <a:off x="1378847" y="4985756"/>
            <a:ext cx="888724" cy="324522"/>
          </a:xfrm>
          <a:prstGeom prst="rect">
            <a:avLst/>
          </a:prstGeom>
        </p:spPr>
      </p:pic>
    </p:spTree>
    <p:extLst>
      <p:ext uri="{BB962C8B-B14F-4D97-AF65-F5344CB8AC3E}">
        <p14:creationId xmlns:p14="http://schemas.microsoft.com/office/powerpoint/2010/main" val="1515643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7471-79C7-4A71-BBE1-7DE8CD3631AF}"/>
              </a:ext>
            </a:extLst>
          </p:cNvPr>
          <p:cNvSpPr>
            <a:spLocks noGrp="1"/>
          </p:cNvSpPr>
          <p:nvPr>
            <p:ph type="title"/>
          </p:nvPr>
        </p:nvSpPr>
        <p:spPr/>
        <p:txBody>
          <a:bodyPr/>
          <a:lstStyle/>
          <a:p>
            <a:r>
              <a:rPr lang="el-GR" sz="4400" b="1" i="1" dirty="0">
                <a:solidFill>
                  <a:srgbClr val="2A68A7"/>
                </a:solidFill>
                <a:latin typeface="Calibri" panose="020F0502020204030204" pitchFamily="34" charset="0"/>
                <a:ea typeface="Calibri" panose="020F0502020204030204" pitchFamily="34" charset="0"/>
              </a:rPr>
              <a:t>Νυχτερινή Πτήση  ΣμηΕΑ</a:t>
            </a:r>
            <a:endParaRPr lang="en-US" dirty="0"/>
          </a:p>
        </p:txBody>
      </p:sp>
      <p:sp>
        <p:nvSpPr>
          <p:cNvPr id="3" name="Content Placeholder 2">
            <a:extLst>
              <a:ext uri="{FF2B5EF4-FFF2-40B4-BE49-F238E27FC236}">
                <a16:creationId xmlns:a16="http://schemas.microsoft.com/office/drawing/2014/main" id="{81B64DA0-1EEC-4231-B559-DA05072DB9E9}"/>
              </a:ext>
            </a:extLst>
          </p:cNvPr>
          <p:cNvSpPr>
            <a:spLocks noGrp="1"/>
          </p:cNvSpPr>
          <p:nvPr>
            <p:ph idx="1"/>
          </p:nvPr>
        </p:nvSpPr>
        <p:spPr>
          <a:xfrm>
            <a:off x="1" y="1367406"/>
            <a:ext cx="9143998" cy="4630722"/>
          </a:xfrm>
        </p:spPr>
        <p:style>
          <a:lnRef idx="2">
            <a:schemeClr val="accent4"/>
          </a:lnRef>
          <a:fillRef idx="1">
            <a:schemeClr val="lt1"/>
          </a:fillRef>
          <a:effectRef idx="0">
            <a:schemeClr val="accent4"/>
          </a:effectRef>
          <a:fontRef idx="minor">
            <a:schemeClr val="dk1"/>
          </a:fontRef>
        </p:style>
        <p:txBody>
          <a:bodyPr>
            <a:normAutofit/>
          </a:bodyPr>
          <a:lstStyle/>
          <a:p>
            <a:pPr marL="0" marR="21590" indent="0" fontAlgn="base">
              <a:lnSpc>
                <a:spcPts val="1295"/>
              </a:lnSpc>
              <a:spcBef>
                <a:spcPts val="715"/>
              </a:spcBef>
              <a:spcAft>
                <a:spcPts val="0"/>
              </a:spcAft>
              <a:buNone/>
            </a:pPr>
            <a:endParaRPr lang="en-US" sz="1800" dirty="0">
              <a:effectLst/>
              <a:highlight>
                <a:srgbClr val="FFFF00"/>
              </a:highlight>
              <a:latin typeface="Times New Roman" panose="02020603050405020304" pitchFamily="18" charset="0"/>
              <a:ea typeface="Times New Roman" panose="02020603050405020304" pitchFamily="18" charset="0"/>
            </a:endParaRPr>
          </a:p>
          <a:p>
            <a:pPr marL="0" marR="0" indent="0" fontAlgn="base">
              <a:lnSpc>
                <a:spcPts val="2040"/>
              </a:lnSpc>
              <a:spcBef>
                <a:spcPts val="0"/>
              </a:spcBef>
              <a:spcAft>
                <a:spcPts val="0"/>
              </a:spcAft>
              <a:buNone/>
            </a:pPr>
            <a:endParaRPr lang="el-GR" sz="1800" dirty="0">
              <a:effectLst/>
              <a:latin typeface="Times New Roman" panose="02020603050405020304" pitchFamily="18" charset="0"/>
              <a:ea typeface="Times New Roman" panose="02020603050405020304" pitchFamily="18" charset="0"/>
            </a:endParaRPr>
          </a:p>
          <a:p>
            <a:pPr marL="0" marR="0" indent="0" algn="just">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Rectangle 3">
            <a:extLst>
              <a:ext uri="{FF2B5EF4-FFF2-40B4-BE49-F238E27FC236}">
                <a16:creationId xmlns:a16="http://schemas.microsoft.com/office/drawing/2014/main" id="{2BB8CDB3-239D-45C9-A9CF-81296DFA1E2F}"/>
              </a:ext>
            </a:extLst>
          </p:cNvPr>
          <p:cNvSpPr/>
          <p:nvPr/>
        </p:nvSpPr>
        <p:spPr>
          <a:xfrm>
            <a:off x="353183" y="1601414"/>
            <a:ext cx="2884124" cy="923330"/>
          </a:xfrm>
          <a:prstGeom prst="rect">
            <a:avLst/>
          </a:prstGeom>
          <a:noFill/>
        </p:spPr>
        <p:txBody>
          <a:bodyPr wrap="none" lIns="91440" tIns="45720" rIns="91440" bIns="45720">
            <a:spAutoFit/>
          </a:bodyPr>
          <a:lstStyle/>
          <a:p>
            <a:pPr algn="ctr"/>
            <a:r>
              <a:rPr lang="el-G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ΑΠΟΡΙΕΣ </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6" name="Picture 5">
            <a:extLst>
              <a:ext uri="{FF2B5EF4-FFF2-40B4-BE49-F238E27FC236}">
                <a16:creationId xmlns:a16="http://schemas.microsoft.com/office/drawing/2014/main" id="{CF9ADE25-5A55-4AD7-827A-8FAB1747F737}"/>
              </a:ext>
            </a:extLst>
          </p:cNvPr>
          <p:cNvPicPr>
            <a:picLocks noChangeAspect="1"/>
          </p:cNvPicPr>
          <p:nvPr/>
        </p:nvPicPr>
        <p:blipFill>
          <a:blip r:embed="rId2"/>
          <a:stretch>
            <a:fillRect/>
          </a:stretch>
        </p:blipFill>
        <p:spPr>
          <a:xfrm>
            <a:off x="5104220" y="2863994"/>
            <a:ext cx="3247500" cy="2321250"/>
          </a:xfrm>
          <a:prstGeom prst="rect">
            <a:avLst/>
          </a:prstGeom>
        </p:spPr>
      </p:pic>
    </p:spTree>
    <p:extLst>
      <p:ext uri="{BB962C8B-B14F-4D97-AF65-F5344CB8AC3E}">
        <p14:creationId xmlns:p14="http://schemas.microsoft.com/office/powerpoint/2010/main" val="3798434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F7C0-4B86-DB49-9665-7D448597AB32}"/>
              </a:ext>
            </a:extLst>
          </p:cNvPr>
          <p:cNvSpPr>
            <a:spLocks noGrp="1"/>
          </p:cNvSpPr>
          <p:nvPr>
            <p:ph type="title"/>
          </p:nvPr>
        </p:nvSpPr>
        <p:spPr>
          <a:xfrm>
            <a:off x="2055303" y="922789"/>
            <a:ext cx="6948020" cy="425903"/>
          </a:xfrm>
        </p:spPr>
        <p:txBody>
          <a:bodyPr>
            <a:normAutofit fontScale="90000"/>
          </a:bodyPr>
          <a:lstStyle/>
          <a:p>
            <a:r>
              <a:rPr lang="el-GR" sz="4400" b="1" i="1" dirty="0">
                <a:solidFill>
                  <a:srgbClr val="2A68A7"/>
                </a:solidFill>
                <a:latin typeface="Calibri" panose="020F0502020204030204" pitchFamily="34" charset="0"/>
                <a:ea typeface="Calibri" panose="020F0502020204030204" pitchFamily="34" charset="0"/>
              </a:rPr>
              <a:t>Νυχτερινή Πτήση  ΣμηΕΑ</a:t>
            </a:r>
            <a:br>
              <a:rPr lang="en-US" sz="4400" b="1" i="1" dirty="0">
                <a:solidFill>
                  <a:srgbClr val="000000"/>
                </a:solidFill>
                <a:effectLst/>
                <a:latin typeface="Calibri" panose="020F0502020204030204" pitchFamily="34" charset="0"/>
                <a:ea typeface="Calibri" panose="020F0502020204030204" pitchFamily="34" charset="0"/>
              </a:rPr>
            </a:br>
            <a:br>
              <a:rPr lang="en-US" sz="4400" b="1" i="1" dirty="0">
                <a:solidFill>
                  <a:srgbClr val="000000"/>
                </a:solidFill>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18D641F3-8BC9-4245-BB54-0F086F4BA300}"/>
              </a:ext>
            </a:extLst>
          </p:cNvPr>
          <p:cNvSpPr>
            <a:spLocks noGrp="1"/>
          </p:cNvSpPr>
          <p:nvPr>
            <p:ph idx="1"/>
          </p:nvPr>
        </p:nvSpPr>
        <p:spPr/>
        <p:txBody>
          <a:bodyPr/>
          <a:lstStyle/>
          <a:p>
            <a:endParaRPr lang="el-GR" sz="1200" dirty="0"/>
          </a:p>
          <a:p>
            <a:r>
              <a:rPr lang="el-GR" sz="1800" dirty="0" err="1"/>
              <a:t>All</a:t>
            </a:r>
            <a:r>
              <a:rPr lang="el-GR" sz="1800" dirty="0"/>
              <a:t> Rights reserved.  </a:t>
            </a:r>
          </a:p>
          <a:p>
            <a:r>
              <a:rPr lang="el-GR" sz="1800" dirty="0"/>
              <a:t>Το παρόν έγγραφο περιέχει συνοπτικές σημειώσεις οι οποίες στοχεύουν στη αποτελεσματικότερη και συντομότερη κατανόηση του αναφερόμενου μαθήματος που διδάσκεται από την Dronexprts IKE για την επιτυχή ολοκλήρωση αποκλειστικά μέρους της θεωρητικής εκπαίδευσης.  </a:t>
            </a:r>
          </a:p>
          <a:p>
            <a:r>
              <a:rPr lang="el-GR" sz="1800" dirty="0"/>
              <a:t>Με επιφύλαξη παντός νόμιμου δικαιώματος. Απαγορεύεται η αντιγραφή, αποθήκευση και διανομή του παρόντος, εξ ολοκλήρου ή τμήματος αυτού για εμπορικό σκοπό.  Επιτρέπεται μόνο η ανατύπωση και αποθήκευση για μη κερδοσκοπικό σκοπό, για εκπαιδευτικές ανάγκες και προσωπική αποκλειστικά χρήση από τον εκάστοτε εκπαιδευόμενο της Σχολής Dronexprts. Οι απόψεις και τα συμπεράσματα που περιέχονται σε αυτό το έγγραφο εκφράζουν την Dronexprts και δεν αποτελούν σε καμία περίπτωση επικυρωμένο επιστημονικό περιεχόμενο. Η Dronexprts δεν φέρει καμία ευθύνη για οποιαδήποτε εσφαλμένη διατύπωση στις σχετικές σημειώσεις. </a:t>
            </a:r>
          </a:p>
          <a:p>
            <a:endParaRPr lang="en-US" sz="1200" dirty="0"/>
          </a:p>
        </p:txBody>
      </p:sp>
    </p:spTree>
    <p:extLst>
      <p:ext uri="{BB962C8B-B14F-4D97-AF65-F5344CB8AC3E}">
        <p14:creationId xmlns:p14="http://schemas.microsoft.com/office/powerpoint/2010/main" val="159940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F7C0-4B86-DB49-9665-7D448597AB32}"/>
              </a:ext>
            </a:extLst>
          </p:cNvPr>
          <p:cNvSpPr>
            <a:spLocks noGrp="1"/>
          </p:cNvSpPr>
          <p:nvPr>
            <p:ph type="title"/>
          </p:nvPr>
        </p:nvSpPr>
        <p:spPr>
          <a:xfrm>
            <a:off x="1986147" y="335335"/>
            <a:ext cx="7115908" cy="912689"/>
          </a:xfrm>
        </p:spPr>
        <p:txBody>
          <a:bodyPr>
            <a:normAutofit fontScale="90000"/>
          </a:bodyPr>
          <a:lstStyle/>
          <a:p>
            <a:r>
              <a:rPr lang="el-GR" sz="4400" b="1" i="1" dirty="0">
                <a:solidFill>
                  <a:srgbClr val="2A68A7"/>
                </a:solidFill>
                <a:latin typeface="Calibri" panose="020F0502020204030204" pitchFamily="34" charset="0"/>
                <a:ea typeface="Calibri" panose="020F0502020204030204" pitchFamily="34" charset="0"/>
              </a:rPr>
              <a:t>Νυχτερινή Πτήση  ΣμηΕΑ</a:t>
            </a:r>
            <a:br>
              <a:rPr lang="en-US" sz="4400" b="1" i="1" dirty="0">
                <a:solidFill>
                  <a:srgbClr val="000000"/>
                </a:solidFill>
                <a:effectLst/>
                <a:latin typeface="Calibri" panose="020F0502020204030204" pitchFamily="34" charset="0"/>
                <a:ea typeface="Calibri" panose="020F0502020204030204" pitchFamily="34" charset="0"/>
              </a:rPr>
            </a:br>
            <a:endParaRPr lang="en-US" dirty="0"/>
          </a:p>
        </p:txBody>
      </p:sp>
      <p:sp>
        <p:nvSpPr>
          <p:cNvPr id="7" name="TextBox 6">
            <a:extLst>
              <a:ext uri="{FF2B5EF4-FFF2-40B4-BE49-F238E27FC236}">
                <a16:creationId xmlns:a16="http://schemas.microsoft.com/office/drawing/2014/main" id="{D6803293-219D-45FC-820F-86E916914C47}"/>
              </a:ext>
            </a:extLst>
          </p:cNvPr>
          <p:cNvSpPr txBox="1"/>
          <p:nvPr/>
        </p:nvSpPr>
        <p:spPr>
          <a:xfrm>
            <a:off x="0" y="1445966"/>
            <a:ext cx="9043332" cy="3343864"/>
          </a:xfrm>
          <a:prstGeom prst="rect">
            <a:avLst/>
          </a:prstGeom>
          <a:noFill/>
        </p:spPr>
        <p:txBody>
          <a:bodyPr wrap="square">
            <a:spAutoFit/>
          </a:bodyPr>
          <a:lstStyle/>
          <a:p>
            <a:pPr marL="0" marR="0">
              <a:lnSpc>
                <a:spcPct val="107000"/>
              </a:lnSpc>
              <a:spcBef>
                <a:spcPts val="0"/>
              </a:spcBef>
              <a:spcAft>
                <a:spcPts val="800"/>
              </a:spcAft>
            </a:pPr>
            <a:r>
              <a:rPr lang="el-GR" sz="1400" dirty="0">
                <a:effectLst/>
                <a:latin typeface="+mj-lt"/>
                <a:ea typeface="Calibri" panose="020F0502020204030204" pitchFamily="34" charset="0"/>
                <a:cs typeface="Times New Roman" panose="02020603050405020304" pitchFamily="18" charset="0"/>
              </a:rPr>
              <a:t>Που αναφέρετε η νυχτερινή  πτήση στους κανονισμούς της </a:t>
            </a:r>
            <a:r>
              <a:rPr lang="en-US" sz="1400" dirty="0">
                <a:effectLst/>
                <a:latin typeface="+mj-lt"/>
                <a:ea typeface="Calibri" panose="020F0502020204030204" pitchFamily="34" charset="0"/>
                <a:cs typeface="Times New Roman" panose="02020603050405020304" pitchFamily="18" charset="0"/>
              </a:rPr>
              <a:t>EASA </a:t>
            </a:r>
            <a:r>
              <a:rPr lang="en-US" sz="1400" dirty="0">
                <a:latin typeface="+mj-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400" b="1" i="1" dirty="0">
                <a:effectLst/>
                <a:latin typeface="+mj-lt"/>
                <a:ea typeface="Calibri" panose="020F0502020204030204" pitchFamily="34" charset="0"/>
                <a:cs typeface="Times New Roman" panose="02020603050405020304" pitchFamily="18" charset="0"/>
              </a:rPr>
              <a:t>AMC1 UAS.OPEN.020(4)(b) and UAS.OPEN.040(3)   UAS operations in subcategories A1 and A3</a:t>
            </a:r>
          </a:p>
          <a:p>
            <a:r>
              <a:rPr lang="en-US" sz="1400" dirty="0">
                <a:solidFill>
                  <a:srgbClr val="555555"/>
                </a:solidFill>
                <a:effectLst/>
                <a:latin typeface="+mj-lt"/>
                <a:ea typeface="Calibri" panose="020F0502020204030204" pitchFamily="34" charset="0"/>
              </a:rPr>
              <a:t>Human performance limitations:</a:t>
            </a:r>
            <a:r>
              <a:rPr lang="en-US" sz="1400" dirty="0">
                <a:effectLst/>
                <a:latin typeface="+mj-lt"/>
              </a:rPr>
              <a:t> (vi) night operations</a:t>
            </a:r>
          </a:p>
          <a:p>
            <a:endParaRPr lang="en-US" sz="1400" dirty="0">
              <a:latin typeface="+mj-lt"/>
            </a:endParaRPr>
          </a:p>
          <a:p>
            <a:r>
              <a:rPr lang="en-US" sz="1400" dirty="0">
                <a:solidFill>
                  <a:srgbClr val="000000"/>
                </a:solidFill>
                <a:effectLst/>
                <a:latin typeface="+mj-lt"/>
                <a:ea typeface="Calibri" panose="020F0502020204030204" pitchFamily="34" charset="0"/>
                <a:cs typeface="Calibri" panose="020F0502020204030204" pitchFamily="34" charset="0"/>
              </a:rPr>
              <a:t>That </a:t>
            </a:r>
            <a:r>
              <a:rPr lang="en-US" sz="1400" dirty="0">
                <a:effectLst/>
                <a:latin typeface="+mj-lt"/>
                <a:ea typeface="Calibri" panose="020F0502020204030204" pitchFamily="34" charset="0"/>
                <a:cs typeface="Times New Roman" panose="02020603050405020304" pitchFamily="18" charset="0"/>
              </a:rPr>
              <a:t>UAS</a:t>
            </a:r>
            <a:r>
              <a:rPr lang="en-US" sz="1400" dirty="0">
                <a:solidFill>
                  <a:srgbClr val="000000"/>
                </a:solidFill>
                <a:effectLst/>
                <a:latin typeface="+mj-lt"/>
                <a:ea typeface="Calibri" panose="020F0502020204030204" pitchFamily="34" charset="0"/>
                <a:cs typeface="Calibri" panose="020F0502020204030204" pitchFamily="34" charset="0"/>
              </a:rPr>
              <a:t> must be equipped with a green flashing light during operation at night (valid from 01 July 2022). In the period up to 01 July 2022, the </a:t>
            </a:r>
            <a:r>
              <a:rPr lang="en-US" sz="1400" dirty="0">
                <a:effectLst/>
                <a:latin typeface="+mj-lt"/>
                <a:ea typeface="Calibri" panose="020F0502020204030204" pitchFamily="34" charset="0"/>
                <a:cs typeface="Times New Roman" panose="02020603050405020304" pitchFamily="18" charset="0"/>
              </a:rPr>
              <a:t>UAS</a:t>
            </a:r>
            <a:r>
              <a:rPr lang="en-US" sz="1400" dirty="0">
                <a:solidFill>
                  <a:srgbClr val="000000"/>
                </a:solidFill>
                <a:effectLst/>
                <a:latin typeface="+mj-lt"/>
                <a:ea typeface="Calibri" panose="020F0502020204030204" pitchFamily="34" charset="0"/>
                <a:cs typeface="Calibri" panose="020F0502020204030204" pitchFamily="34" charset="0"/>
              </a:rPr>
              <a:t> for flights at night, unless it is equipped with a green flashing light that makes it recognizable and clearly distinguishes it from other aircraft. The flight is to be carried out, as during the day, in direct visual contact between the remote pilot and the drone. Additional position lights to assess the position of the </a:t>
            </a:r>
            <a:r>
              <a:rPr lang="en-US" sz="1400" dirty="0">
                <a:effectLst/>
                <a:latin typeface="+mj-lt"/>
                <a:ea typeface="Calibri" panose="020F0502020204030204" pitchFamily="34" charset="0"/>
                <a:cs typeface="Times New Roman" panose="02020603050405020304" pitchFamily="18" charset="0"/>
              </a:rPr>
              <a:t>UAS</a:t>
            </a:r>
            <a:r>
              <a:rPr lang="en-US" sz="1400" dirty="0">
                <a:solidFill>
                  <a:srgbClr val="000000"/>
                </a:solidFill>
                <a:effectLst/>
                <a:latin typeface="+mj-lt"/>
                <a:ea typeface="Calibri" panose="020F0502020204030204" pitchFamily="34" charset="0"/>
                <a:cs typeface="Calibri" panose="020F0502020204030204" pitchFamily="34" charset="0"/>
              </a:rPr>
              <a:t> in the room are recommended.(FAQ German/Norway CAA)</a:t>
            </a:r>
            <a:r>
              <a:rPr lang="el-GR" sz="1400" dirty="0">
                <a:solidFill>
                  <a:srgbClr val="000000"/>
                </a:solidFill>
                <a:effectLst/>
                <a:latin typeface="+mj-lt"/>
                <a:ea typeface="Calibri" panose="020F0502020204030204" pitchFamily="34" charset="0"/>
                <a:cs typeface="Calibri" panose="020F0502020204030204" pitchFamily="34" charset="0"/>
              </a:rPr>
              <a:t>.</a:t>
            </a:r>
            <a:r>
              <a:rPr lang="en-US" sz="1400" dirty="0">
                <a:solidFill>
                  <a:srgbClr val="000000"/>
                </a:solidFill>
                <a:effectLst/>
                <a:latin typeface="+mj-lt"/>
                <a:ea typeface="Calibri" panose="020F0502020204030204" pitchFamily="34" charset="0"/>
                <a:cs typeface="Calibri" panose="020F0502020204030204" pitchFamily="34" charset="0"/>
              </a:rPr>
              <a:t> It is allowed to fly at night, as long as you can see the drone (VLOS). In order to do that, some lights on the drone will be necessary. From 1. July 2022, it will be required to have a green flashing light when flying at nighttime</a:t>
            </a:r>
            <a:r>
              <a:rPr lang="el-GR" sz="1400" dirty="0">
                <a:solidFill>
                  <a:srgbClr val="000000"/>
                </a:solidFill>
                <a:effectLst/>
                <a:latin typeface="+mj-lt"/>
                <a:ea typeface="Calibri" panose="020F0502020204030204" pitchFamily="34" charset="0"/>
                <a:cs typeface="Calibri" panose="020F0502020204030204" pitchFamily="34" charset="0"/>
              </a:rPr>
              <a:t>.</a:t>
            </a:r>
            <a:r>
              <a:rPr lang="en-US" sz="1400" dirty="0">
                <a:effectLst/>
                <a:latin typeface="+mj-lt"/>
                <a:ea typeface="Calibri" panose="020F0502020204030204" pitchFamily="34" charset="0"/>
                <a:cs typeface="Times New Roman" panose="02020603050405020304" pitchFamily="18" charset="0"/>
              </a:rPr>
              <a:t>All drones put on the market (with a class identification label) to be operated in the open category will be equipped with a green flashing light to be used during night operations. For the specific category, starting from 2 December 2021 drones operators will be required to use drones with green flashing light when operating during night below 120m. EASA States may decide for security reasons to forbid some operations (including night operations) in some areas .</a:t>
            </a:r>
            <a:endParaRPr lang="en-US" sz="1400" dirty="0">
              <a:latin typeface="+mj-lt"/>
            </a:endParaRPr>
          </a:p>
        </p:txBody>
      </p:sp>
    </p:spTree>
    <p:extLst>
      <p:ext uri="{BB962C8B-B14F-4D97-AF65-F5344CB8AC3E}">
        <p14:creationId xmlns:p14="http://schemas.microsoft.com/office/powerpoint/2010/main" val="161828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F7C0-4B86-DB49-9665-7D448597AB32}"/>
              </a:ext>
            </a:extLst>
          </p:cNvPr>
          <p:cNvSpPr>
            <a:spLocks noGrp="1"/>
          </p:cNvSpPr>
          <p:nvPr>
            <p:ph type="title"/>
          </p:nvPr>
        </p:nvSpPr>
        <p:spPr>
          <a:xfrm>
            <a:off x="2055303" y="922789"/>
            <a:ext cx="6948020" cy="425903"/>
          </a:xfrm>
        </p:spPr>
        <p:txBody>
          <a:bodyPr>
            <a:normAutofit fontScale="90000"/>
          </a:bodyPr>
          <a:lstStyle/>
          <a:p>
            <a:r>
              <a:rPr lang="el-GR" sz="4400" b="1" i="1" dirty="0">
                <a:solidFill>
                  <a:srgbClr val="2A68A7"/>
                </a:solidFill>
                <a:latin typeface="Calibri" panose="020F0502020204030204" pitchFamily="34" charset="0"/>
                <a:ea typeface="Calibri" panose="020F0502020204030204" pitchFamily="34" charset="0"/>
              </a:rPr>
              <a:t>Νυχτερινή Πτήση  ΣμηΕΑ</a:t>
            </a:r>
            <a:br>
              <a:rPr lang="en-US" sz="4400" b="1" i="1" dirty="0">
                <a:solidFill>
                  <a:srgbClr val="000000"/>
                </a:solidFill>
                <a:effectLst/>
                <a:latin typeface="Calibri" panose="020F0502020204030204" pitchFamily="34" charset="0"/>
                <a:ea typeface="Calibri" panose="020F0502020204030204" pitchFamily="34" charset="0"/>
              </a:rPr>
            </a:br>
            <a:br>
              <a:rPr lang="en-US" sz="4400" b="1" i="1" dirty="0">
                <a:solidFill>
                  <a:srgbClr val="000000"/>
                </a:solidFill>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18D641F3-8BC9-4245-BB54-0F086F4BA300}"/>
              </a:ext>
            </a:extLst>
          </p:cNvPr>
          <p:cNvSpPr>
            <a:spLocks noGrp="1"/>
          </p:cNvSpPr>
          <p:nvPr>
            <p:ph idx="1"/>
          </p:nvPr>
        </p:nvSpPr>
        <p:spPr/>
        <p:txBody>
          <a:bodyPr/>
          <a:lstStyle/>
          <a:p>
            <a:endParaRPr lang="el-GR" sz="1200" dirty="0"/>
          </a:p>
          <a:p>
            <a:endParaRPr lang="en-US" sz="1200" dirty="0"/>
          </a:p>
        </p:txBody>
      </p:sp>
      <p:sp>
        <p:nvSpPr>
          <p:cNvPr id="4" name="TextBox 3">
            <a:extLst>
              <a:ext uri="{FF2B5EF4-FFF2-40B4-BE49-F238E27FC236}">
                <a16:creationId xmlns:a16="http://schemas.microsoft.com/office/drawing/2014/main" id="{2FE8AFBC-533C-49DE-B782-4778C2880FC0}"/>
              </a:ext>
            </a:extLst>
          </p:cNvPr>
          <p:cNvSpPr txBox="1"/>
          <p:nvPr/>
        </p:nvSpPr>
        <p:spPr>
          <a:xfrm>
            <a:off x="251670" y="1744910"/>
            <a:ext cx="8751653" cy="2585323"/>
          </a:xfrm>
          <a:prstGeom prst="rect">
            <a:avLst/>
          </a:prstGeom>
          <a:noFill/>
        </p:spPr>
        <p:txBody>
          <a:bodyPr wrap="square" rtlCol="0">
            <a:spAutoFit/>
          </a:bodyPr>
          <a:lstStyle/>
          <a:p>
            <a:r>
              <a:rPr lang="el-GR" b="1" i="1" u="sng" dirty="0"/>
              <a:t>Όραση</a:t>
            </a:r>
          </a:p>
          <a:p>
            <a:endParaRPr lang="el-GR" b="1" i="1" u="sng" dirty="0"/>
          </a:p>
          <a:p>
            <a:r>
              <a:rPr lang="el-GR" dirty="0"/>
              <a:t>Η όραση είναι το μέσο μεταφοράς ενός μεγάλου αριθμού πληροφοριών στο </a:t>
            </a:r>
          </a:p>
          <a:p>
            <a:r>
              <a:rPr lang="el-GR" dirty="0"/>
              <a:t>ανθρώπινο εγκέφαλο, δεν είναι τυχαίο ότι από τα μάτια μας ξεκινάνε 1,2 </a:t>
            </a:r>
          </a:p>
          <a:p>
            <a:r>
              <a:rPr lang="el-GR" dirty="0"/>
              <a:t>εκατομμύρια νεύρα τα οποία καταλήγουν εκεί (από τα αυτιά αντίστοιχα είναι μόνο </a:t>
            </a:r>
          </a:p>
          <a:p>
            <a:r>
              <a:rPr lang="el-GR" dirty="0"/>
              <a:t>50.000). Η σπουδαιότητα της όρασης στην πτήση γίνεται φανερή διότι οι </a:t>
            </a:r>
          </a:p>
          <a:p>
            <a:r>
              <a:rPr lang="el-GR" dirty="0"/>
              <a:t>πληροφορίες που προσλαμβάνει ο χειριστής με τα μάτια ξεπερνούν το </a:t>
            </a:r>
            <a:r>
              <a:rPr lang="el-GR" b="1" dirty="0">
                <a:highlight>
                  <a:srgbClr val="FFFF00"/>
                </a:highlight>
              </a:rPr>
              <a:t>75%</a:t>
            </a:r>
            <a:r>
              <a:rPr lang="el-GR" dirty="0"/>
              <a:t>. Ωστόσο </a:t>
            </a:r>
          </a:p>
          <a:p>
            <a:r>
              <a:rPr lang="el-GR" dirty="0"/>
              <a:t>όπως όλες οι αισθήσεις και η όραση έχει περιορισμούς και επηρεάζεται ομοίως από </a:t>
            </a:r>
          </a:p>
          <a:p>
            <a:r>
              <a:rPr lang="el-GR" dirty="0"/>
              <a:t>φυσικούς (μέρα, νύκτα) και φυσιολογικούς (κούραση, άγχος) παράγοντες.</a:t>
            </a:r>
          </a:p>
        </p:txBody>
      </p:sp>
    </p:spTree>
    <p:extLst>
      <p:ext uri="{BB962C8B-B14F-4D97-AF65-F5344CB8AC3E}">
        <p14:creationId xmlns:p14="http://schemas.microsoft.com/office/powerpoint/2010/main" val="853985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F7C0-4B86-DB49-9665-7D448597AB32}"/>
              </a:ext>
            </a:extLst>
          </p:cNvPr>
          <p:cNvSpPr>
            <a:spLocks noGrp="1"/>
          </p:cNvSpPr>
          <p:nvPr>
            <p:ph type="title"/>
          </p:nvPr>
        </p:nvSpPr>
        <p:spPr>
          <a:xfrm>
            <a:off x="2055303" y="922789"/>
            <a:ext cx="6948020" cy="425903"/>
          </a:xfrm>
        </p:spPr>
        <p:txBody>
          <a:bodyPr>
            <a:normAutofit fontScale="90000"/>
          </a:bodyPr>
          <a:lstStyle/>
          <a:p>
            <a:r>
              <a:rPr lang="el-GR" sz="4400" b="1" i="1" dirty="0">
                <a:solidFill>
                  <a:srgbClr val="2A68A7"/>
                </a:solidFill>
                <a:latin typeface="Calibri" panose="020F0502020204030204" pitchFamily="34" charset="0"/>
                <a:ea typeface="Calibri" panose="020F0502020204030204" pitchFamily="34" charset="0"/>
              </a:rPr>
              <a:t>Νυχτερινή Πτήση  ΣμηΕΑ</a:t>
            </a:r>
            <a:br>
              <a:rPr lang="en-US" sz="4400" b="1" i="1" dirty="0">
                <a:solidFill>
                  <a:srgbClr val="000000"/>
                </a:solidFill>
                <a:effectLst/>
                <a:latin typeface="Calibri" panose="020F0502020204030204" pitchFamily="34" charset="0"/>
                <a:ea typeface="Calibri" panose="020F0502020204030204" pitchFamily="34" charset="0"/>
              </a:rPr>
            </a:br>
            <a:br>
              <a:rPr lang="en-US" sz="4400" b="1" i="1" dirty="0">
                <a:solidFill>
                  <a:srgbClr val="000000"/>
                </a:solidFill>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18D641F3-8BC9-4245-BB54-0F086F4BA300}"/>
              </a:ext>
            </a:extLst>
          </p:cNvPr>
          <p:cNvSpPr>
            <a:spLocks noGrp="1"/>
          </p:cNvSpPr>
          <p:nvPr>
            <p:ph idx="1"/>
          </p:nvPr>
        </p:nvSpPr>
        <p:spPr/>
        <p:txBody>
          <a:bodyPr/>
          <a:lstStyle/>
          <a:p>
            <a:endParaRPr lang="el-GR" sz="1200" dirty="0"/>
          </a:p>
          <a:p>
            <a:endParaRPr lang="en-US" sz="1200" dirty="0"/>
          </a:p>
        </p:txBody>
      </p:sp>
      <p:sp>
        <p:nvSpPr>
          <p:cNvPr id="4" name="TextBox 3">
            <a:extLst>
              <a:ext uri="{FF2B5EF4-FFF2-40B4-BE49-F238E27FC236}">
                <a16:creationId xmlns:a16="http://schemas.microsoft.com/office/drawing/2014/main" id="{2FE8AFBC-533C-49DE-B782-4778C2880FC0}"/>
              </a:ext>
            </a:extLst>
          </p:cNvPr>
          <p:cNvSpPr txBox="1"/>
          <p:nvPr/>
        </p:nvSpPr>
        <p:spPr>
          <a:xfrm>
            <a:off x="0" y="1348692"/>
            <a:ext cx="8598715" cy="4697835"/>
          </a:xfrm>
          <a:prstGeom prst="rect">
            <a:avLst/>
          </a:prstGeom>
          <a:ln>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l-GR" dirty="0"/>
          </a:p>
        </p:txBody>
      </p:sp>
      <p:pic>
        <p:nvPicPr>
          <p:cNvPr id="6" name="Picture 5">
            <a:extLst>
              <a:ext uri="{FF2B5EF4-FFF2-40B4-BE49-F238E27FC236}">
                <a16:creationId xmlns:a16="http://schemas.microsoft.com/office/drawing/2014/main" id="{FF5E233C-55D8-47E9-899F-50FD42196702}"/>
              </a:ext>
            </a:extLst>
          </p:cNvPr>
          <p:cNvPicPr>
            <a:picLocks noChangeAspect="1"/>
          </p:cNvPicPr>
          <p:nvPr/>
        </p:nvPicPr>
        <p:blipFill>
          <a:blip r:embed="rId2"/>
          <a:stretch>
            <a:fillRect/>
          </a:stretch>
        </p:blipFill>
        <p:spPr>
          <a:xfrm>
            <a:off x="100668" y="1454092"/>
            <a:ext cx="3076575"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EAA2FC03-917D-490C-942B-A9DE2FBED8AE}"/>
              </a:ext>
            </a:extLst>
          </p:cNvPr>
          <p:cNvSpPr txBox="1"/>
          <p:nvPr/>
        </p:nvSpPr>
        <p:spPr>
          <a:xfrm>
            <a:off x="3858936" y="1437314"/>
            <a:ext cx="4462943" cy="923330"/>
          </a:xfrm>
          <a:prstGeom prst="rect">
            <a:avLst/>
          </a:prstGeom>
          <a:noFill/>
          <a:ln>
            <a:solidFill>
              <a:schemeClr val="accent4">
                <a:lumMod val="60000"/>
                <a:lumOff val="40000"/>
              </a:schemeClr>
            </a:solidFill>
          </a:ln>
        </p:spPr>
        <p:txBody>
          <a:bodyPr wrap="square" rtlCol="0">
            <a:spAutoFit/>
          </a:bodyPr>
          <a:lstStyle/>
          <a:p>
            <a:r>
              <a:rPr lang="el-GR" sz="900" b="0" i="0" dirty="0">
                <a:solidFill>
                  <a:srgbClr val="5C5C5C"/>
                </a:solidFill>
                <a:effectLst/>
                <a:latin typeface="verdana" panose="020B0604030504040204" pitchFamily="34" charset="0"/>
              </a:rPr>
              <a:t>Ο αμφιβληστροειδής είναι μια λεπτή ημιδιαφανής μεμβράνη νευρικού ιστού που καλύπτει την εσωτερική επιφάνεια στο πίσω μέρος του βολβού. Ο σκοπός του αμφιβληστροειδούς είναι να δέχεται το φως που εστιάζει στην επιφάνειά του, να το μετατρέπει σε νευρικά σήματα και μέσω του </a:t>
            </a:r>
            <a:r>
              <a:rPr lang="el-GR" sz="900" b="1" i="0" dirty="0">
                <a:solidFill>
                  <a:srgbClr val="5C5C5C"/>
                </a:solidFill>
                <a:effectLst/>
                <a:latin typeface="verdana" panose="020B0604030504040204" pitchFamily="34" charset="0"/>
              </a:rPr>
              <a:t>οπτικού νεύρου</a:t>
            </a:r>
            <a:r>
              <a:rPr lang="el-GR" sz="900" b="0" i="0" dirty="0">
                <a:solidFill>
                  <a:srgbClr val="5C5C5C"/>
                </a:solidFill>
                <a:effectLst/>
                <a:latin typeface="verdana" panose="020B0604030504040204" pitchFamily="34" charset="0"/>
              </a:rPr>
              <a:t> να στείλει αυτά τα σήματα στον εγκέφαλο, δημιουργώντας εικόνες και οπτικές αντιλήψεις.</a:t>
            </a:r>
            <a:endParaRPr lang="en-US" sz="900" dirty="0"/>
          </a:p>
        </p:txBody>
      </p:sp>
      <p:sp>
        <p:nvSpPr>
          <p:cNvPr id="8" name="TextBox 7">
            <a:extLst>
              <a:ext uri="{FF2B5EF4-FFF2-40B4-BE49-F238E27FC236}">
                <a16:creationId xmlns:a16="http://schemas.microsoft.com/office/drawing/2014/main" id="{D0139376-109E-4CC2-841F-B75DCF13BA30}"/>
              </a:ext>
            </a:extLst>
          </p:cNvPr>
          <p:cNvSpPr txBox="1"/>
          <p:nvPr/>
        </p:nvSpPr>
        <p:spPr>
          <a:xfrm>
            <a:off x="3858936" y="2467645"/>
            <a:ext cx="4236440" cy="784830"/>
          </a:xfrm>
          <a:prstGeom prst="rect">
            <a:avLst/>
          </a:prstGeom>
          <a:ln>
            <a:solidFill>
              <a:srgbClr val="FFC000"/>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el-GR" sz="900" b="0" i="0" dirty="0">
                <a:solidFill>
                  <a:schemeClr val="tx1"/>
                </a:solidFill>
                <a:effectLst/>
                <a:latin typeface="verdana" panose="020B0604030504040204" pitchFamily="34" charset="0"/>
              </a:rPr>
              <a:t>Ο αμφιβληστροειδής χιτώνας περιέχει κάποια εξειδικευμένα κύτταρα που ονομάζονται </a:t>
            </a:r>
            <a:r>
              <a:rPr lang="el-GR" sz="900" b="1" i="0" dirty="0">
                <a:solidFill>
                  <a:schemeClr val="tx1"/>
                </a:solidFill>
                <a:effectLst/>
                <a:latin typeface="verdana" panose="020B0604030504040204" pitchFamily="34" charset="0"/>
              </a:rPr>
              <a:t>φωτοϋποδοχείς.</a:t>
            </a:r>
            <a:r>
              <a:rPr lang="el-GR" sz="900" b="0" i="0" dirty="0">
                <a:solidFill>
                  <a:schemeClr val="tx1"/>
                </a:solidFill>
                <a:effectLst/>
                <a:latin typeface="verdana" panose="020B0604030504040204" pitchFamily="34" charset="0"/>
              </a:rPr>
              <a:t> Αυτά είναι ουσιαστικά φωτοευαίσθητα κύτταρα, υπεύθυνα για την αντίληψη των χρωμάτων και την ένταση του φωτός. Υπάρχουν δύο τύποι φωτοϋποδοχέων στα ανθρώπινα μάτια – </a:t>
            </a:r>
            <a:r>
              <a:rPr lang="el-GR" sz="900" b="1" i="0" dirty="0">
                <a:solidFill>
                  <a:schemeClr val="tx1"/>
                </a:solidFill>
                <a:effectLst/>
                <a:latin typeface="verdana" panose="020B0604030504040204" pitchFamily="34" charset="0"/>
              </a:rPr>
              <a:t>τα ραβδία και τα κωνία.</a:t>
            </a:r>
            <a:endParaRPr lang="en-US" sz="900" dirty="0">
              <a:solidFill>
                <a:schemeClr val="tx1"/>
              </a:solidFill>
            </a:endParaRPr>
          </a:p>
        </p:txBody>
      </p:sp>
      <p:sp>
        <p:nvSpPr>
          <p:cNvPr id="9" name="Rectangle 8">
            <a:extLst>
              <a:ext uri="{FF2B5EF4-FFF2-40B4-BE49-F238E27FC236}">
                <a16:creationId xmlns:a16="http://schemas.microsoft.com/office/drawing/2014/main" id="{5917F597-63BE-4627-AB67-6D4ACFE45D9E}"/>
              </a:ext>
            </a:extLst>
          </p:cNvPr>
          <p:cNvSpPr/>
          <p:nvPr/>
        </p:nvSpPr>
        <p:spPr>
          <a:xfrm>
            <a:off x="3805893" y="3360752"/>
            <a:ext cx="4060272" cy="1140903"/>
          </a:xfrm>
          <a:prstGeom prst="rect">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dirty="0"/>
              <a:t>Τα ραβδία βρίσκονται σε όλο τον αμφιβληστροειδή. Ανιχνεύουν την κίνηση και λειτουργούν καλά σε συνθήκες χαμηλού φωτισμού.</a:t>
            </a:r>
            <a:endParaRPr lang="en-US" dirty="0"/>
          </a:p>
        </p:txBody>
      </p:sp>
      <p:sp>
        <p:nvSpPr>
          <p:cNvPr id="10" name="TextBox 9">
            <a:extLst>
              <a:ext uri="{FF2B5EF4-FFF2-40B4-BE49-F238E27FC236}">
                <a16:creationId xmlns:a16="http://schemas.microsoft.com/office/drawing/2014/main" id="{00C04C46-E540-4817-BC07-DB6161867B2A}"/>
              </a:ext>
            </a:extLst>
          </p:cNvPr>
          <p:cNvSpPr txBox="1"/>
          <p:nvPr/>
        </p:nvSpPr>
        <p:spPr>
          <a:xfrm>
            <a:off x="3386817" y="4787602"/>
            <a:ext cx="5159883" cy="861774"/>
          </a:xfrm>
          <a:prstGeom prst="rect">
            <a:avLst/>
          </a:prstGeom>
          <a:noFill/>
          <a:ln>
            <a:solidFill>
              <a:srgbClr val="FF0000"/>
            </a:solidFill>
          </a:ln>
        </p:spPr>
        <p:txBody>
          <a:bodyPr wrap="square" rtlCol="0">
            <a:spAutoFit/>
          </a:bodyPr>
          <a:lstStyle/>
          <a:p>
            <a:r>
              <a:rPr lang="el-GR" sz="1000" b="0" i="0" dirty="0">
                <a:solidFill>
                  <a:srgbClr val="5C5C5C"/>
                </a:solidFill>
                <a:effectLst/>
                <a:latin typeface="verdana" panose="020B0604030504040204" pitchFamily="34" charset="0"/>
              </a:rPr>
              <a:t>Τα κωνία είναι υπεύθυνα για την κεντρική και την έγχρωμη όραση και λειτουργούν καλύτερα σε μεσαίο και έντονο φως. Βρίσκονται κυρίως συγκεντρωμένα σε μια μικρή κεντρική περιοχή του αμφιβληστροειδούς που ονομάζεται</a:t>
            </a:r>
            <a:r>
              <a:rPr lang="el-GR" sz="1000" b="0" i="0" u="none" strike="noStrike" dirty="0">
                <a:solidFill>
                  <a:srgbClr val="004466"/>
                </a:solidFill>
                <a:effectLst/>
                <a:latin typeface="verdana" panose="020B0604030504040204" pitchFamily="34" charset="0"/>
                <a:hlinkClick r:id="rId3"/>
              </a:rPr>
              <a:t> </a:t>
            </a:r>
            <a:r>
              <a:rPr lang="el-GR" sz="1000" b="1" i="0" u="none" strike="noStrike" dirty="0">
                <a:solidFill>
                  <a:srgbClr val="004466"/>
                </a:solidFill>
                <a:effectLst/>
                <a:latin typeface="verdana" panose="020B0604030504040204" pitchFamily="34" charset="0"/>
                <a:hlinkClick r:id="rId3"/>
              </a:rPr>
              <a:t>ωχρά κηλίδα</a:t>
            </a:r>
            <a:r>
              <a:rPr lang="el-GR" sz="1000" b="0" i="0" dirty="0">
                <a:solidFill>
                  <a:srgbClr val="5C5C5C"/>
                </a:solidFill>
                <a:effectLst/>
                <a:latin typeface="verdana" panose="020B0604030504040204" pitchFamily="34" charset="0"/>
              </a:rPr>
              <a:t>. Είναι η περιοχή του αμφιβληστροειδή που είναι υπεύθυνη για την λεπτομερέστερη οπτική οξύτητα και την έγχρωμη όραση.</a:t>
            </a:r>
            <a:endParaRPr lang="en-US" sz="1000" dirty="0"/>
          </a:p>
        </p:txBody>
      </p:sp>
    </p:spTree>
    <p:extLst>
      <p:ext uri="{BB962C8B-B14F-4D97-AF65-F5344CB8AC3E}">
        <p14:creationId xmlns:p14="http://schemas.microsoft.com/office/powerpoint/2010/main" val="418772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F7C0-4B86-DB49-9665-7D448597AB32}"/>
              </a:ext>
            </a:extLst>
          </p:cNvPr>
          <p:cNvSpPr>
            <a:spLocks noGrp="1"/>
          </p:cNvSpPr>
          <p:nvPr>
            <p:ph type="title"/>
          </p:nvPr>
        </p:nvSpPr>
        <p:spPr>
          <a:xfrm>
            <a:off x="1986147" y="335335"/>
            <a:ext cx="7115908" cy="912689"/>
          </a:xfrm>
        </p:spPr>
        <p:txBody>
          <a:bodyPr>
            <a:normAutofit fontScale="90000"/>
          </a:bodyPr>
          <a:lstStyle/>
          <a:p>
            <a:r>
              <a:rPr lang="el-GR" sz="4400" b="1" i="1" dirty="0">
                <a:solidFill>
                  <a:srgbClr val="2A68A7"/>
                </a:solidFill>
                <a:latin typeface="Calibri" panose="020F0502020204030204" pitchFamily="34" charset="0"/>
                <a:ea typeface="Calibri" panose="020F0502020204030204" pitchFamily="34" charset="0"/>
              </a:rPr>
              <a:t>Νυχτερινή Πτήση  ΣμηΕΑ</a:t>
            </a:r>
            <a:br>
              <a:rPr lang="en-US" sz="4400" b="1" i="1" dirty="0">
                <a:solidFill>
                  <a:srgbClr val="000000"/>
                </a:solidFill>
                <a:effectLst/>
                <a:latin typeface="Calibri" panose="020F0502020204030204" pitchFamily="34" charset="0"/>
                <a:ea typeface="Calibri" panose="020F0502020204030204" pitchFamily="34" charset="0"/>
              </a:rPr>
            </a:br>
            <a:endParaRPr lang="en-US" dirty="0"/>
          </a:p>
        </p:txBody>
      </p:sp>
      <p:sp>
        <p:nvSpPr>
          <p:cNvPr id="10" name="TextBox 9">
            <a:extLst>
              <a:ext uri="{FF2B5EF4-FFF2-40B4-BE49-F238E27FC236}">
                <a16:creationId xmlns:a16="http://schemas.microsoft.com/office/drawing/2014/main" id="{B21D94FB-09B2-472C-8DC3-860CDCC3839E}"/>
              </a:ext>
            </a:extLst>
          </p:cNvPr>
          <p:cNvSpPr txBox="1"/>
          <p:nvPr/>
        </p:nvSpPr>
        <p:spPr>
          <a:xfrm>
            <a:off x="14197" y="1322555"/>
            <a:ext cx="3182009" cy="588520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l-GR" sz="1800" b="1" i="1" dirty="0">
                <a:effectLst/>
                <a:latin typeface="Calibri" panose="020F0502020204030204" pitchFamily="34" charset="0"/>
                <a:ea typeface="Calibri" panose="020F0502020204030204" pitchFamily="34" charset="0"/>
                <a:cs typeface="Times New Roman" panose="02020603050405020304" pitchFamily="18" charset="0"/>
              </a:rPr>
              <a:t>Περιορισμοί Οπτικής Οξύτητας </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i="1" dirty="0">
              <a:highlight>
                <a:srgbClr val="FFFF00"/>
              </a:highlight>
            </a:endParaRPr>
          </a:p>
          <a:p>
            <a:pPr marL="285750" marR="0" indent="-285750">
              <a:lnSpc>
                <a:spcPct val="107000"/>
              </a:lnSpc>
              <a:spcBef>
                <a:spcPts val="0"/>
              </a:spcBef>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Γωνιακή Διόπτευση</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Ηλικία</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Υποξυγοναιμία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l-GR" sz="1800" b="1" dirty="0">
                <a:effectLst/>
                <a:latin typeface="Calibri" panose="020F0502020204030204" pitchFamily="34" charset="0"/>
                <a:ea typeface="Calibri" panose="020F0502020204030204" pitchFamily="34" charset="0"/>
                <a:cs typeface="Times New Roman" panose="02020603050405020304" pitchFamily="18" charset="0"/>
              </a:rPr>
              <a:t> Κάπνισμα</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Αλκοόλ</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Ορατότητες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Ένταση φωτεινής πηγής</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 Απόσταση και μέγεθος αντικειμένου</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 Φάρμακα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 Αντίθεση με το περιβάλλον</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l-GR" sz="1800" b="1" dirty="0">
                <a:effectLst/>
                <a:latin typeface="Calibri" panose="020F0502020204030204" pitchFamily="34" charset="0"/>
                <a:ea typeface="Calibri" panose="020F0502020204030204" pitchFamily="34" charset="0"/>
                <a:cs typeface="Times New Roman" panose="02020603050405020304" pitchFamily="18" charset="0"/>
              </a:rPr>
              <a:t> Ύψος</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12" name="Rectangle: Single Corner Snipped 11">
            <a:extLst>
              <a:ext uri="{FF2B5EF4-FFF2-40B4-BE49-F238E27FC236}">
                <a16:creationId xmlns:a16="http://schemas.microsoft.com/office/drawing/2014/main" id="{1B99A2E3-5ACE-4255-AB47-DD598EB5C6ED}"/>
              </a:ext>
            </a:extLst>
          </p:cNvPr>
          <p:cNvSpPr/>
          <p:nvPr/>
        </p:nvSpPr>
        <p:spPr>
          <a:xfrm>
            <a:off x="4058713" y="1370713"/>
            <a:ext cx="2258574" cy="2763124"/>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Οι παράγοντες που επηρεάζουν τη νυχτερινή όραση είναι με έντονη γραμματοσειρά</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Arrow: Left-Right 12">
            <a:extLst>
              <a:ext uri="{FF2B5EF4-FFF2-40B4-BE49-F238E27FC236}">
                <a16:creationId xmlns:a16="http://schemas.microsoft.com/office/drawing/2014/main" id="{FC8D5D97-AA15-43D9-9D36-067A6528A59C}"/>
              </a:ext>
            </a:extLst>
          </p:cNvPr>
          <p:cNvSpPr/>
          <p:nvPr/>
        </p:nvSpPr>
        <p:spPr>
          <a:xfrm>
            <a:off x="3199917" y="1370713"/>
            <a:ext cx="858796" cy="24537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555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F7C0-4B86-DB49-9665-7D448597AB32}"/>
              </a:ext>
            </a:extLst>
          </p:cNvPr>
          <p:cNvSpPr>
            <a:spLocks noGrp="1"/>
          </p:cNvSpPr>
          <p:nvPr>
            <p:ph type="title"/>
          </p:nvPr>
        </p:nvSpPr>
        <p:spPr>
          <a:xfrm>
            <a:off x="2004861" y="587229"/>
            <a:ext cx="5973069" cy="444841"/>
          </a:xfrm>
        </p:spPr>
        <p:txBody>
          <a:bodyPr>
            <a:normAutofit fontScale="90000"/>
          </a:bodyPr>
          <a:lstStyle/>
          <a:p>
            <a:r>
              <a:rPr lang="el-GR" sz="4400" b="1" i="1" dirty="0">
                <a:solidFill>
                  <a:srgbClr val="2A68A7"/>
                </a:solidFill>
                <a:latin typeface="Calibri" panose="020F0502020204030204" pitchFamily="34" charset="0"/>
                <a:ea typeface="Calibri" panose="020F0502020204030204" pitchFamily="34" charset="0"/>
              </a:rPr>
              <a:t>Νυχτερινή Πτήση  ΣμηΕΑ</a:t>
            </a:r>
            <a:br>
              <a:rPr lang="en-US" sz="4400" b="1" i="1" dirty="0">
                <a:solidFill>
                  <a:srgbClr val="000000"/>
                </a:solidFill>
                <a:effectLst/>
                <a:latin typeface="Calibri" panose="020F0502020204030204" pitchFamily="34" charset="0"/>
                <a:ea typeface="Calibri" panose="020F0502020204030204" pitchFamily="34" charset="0"/>
              </a:rPr>
            </a:br>
            <a:endParaRPr lang="en-US" dirty="0"/>
          </a:p>
        </p:txBody>
      </p:sp>
      <p:sp>
        <p:nvSpPr>
          <p:cNvPr id="12" name="Content Placeholder 11">
            <a:extLst>
              <a:ext uri="{FF2B5EF4-FFF2-40B4-BE49-F238E27FC236}">
                <a16:creationId xmlns:a16="http://schemas.microsoft.com/office/drawing/2014/main" id="{06ADBB23-27D1-42DC-99C9-9EDC0CA54BFF}"/>
              </a:ext>
            </a:extLst>
          </p:cNvPr>
          <p:cNvSpPr>
            <a:spLocks noGrp="1"/>
          </p:cNvSpPr>
          <p:nvPr>
            <p:ph idx="1"/>
          </p:nvPr>
        </p:nvSpPr>
        <p:spPr>
          <a:xfrm>
            <a:off x="75501" y="1451294"/>
            <a:ext cx="8927822" cy="5050173"/>
          </a:xfrm>
        </p:spPr>
        <p:txBody>
          <a:bodyPr>
            <a:normAutofit fontScale="85000" lnSpcReduction="20000"/>
          </a:bodyPr>
          <a:lstStyle/>
          <a:p>
            <a:endParaRPr lang="en-US" dirty="0"/>
          </a:p>
          <a:p>
            <a:pPr marL="0" indent="0">
              <a:buNone/>
            </a:pPr>
            <a:r>
              <a:rPr lang="el-GR" sz="4600" i="1" dirty="0"/>
              <a:t> </a:t>
            </a:r>
          </a:p>
          <a:p>
            <a:pPr marL="0" indent="0">
              <a:buNone/>
            </a:pPr>
            <a:r>
              <a:rPr lang="el-GR" dirty="0"/>
              <a:t>To άγχος (</a:t>
            </a:r>
            <a:r>
              <a:rPr lang="el-GR" dirty="0" err="1"/>
              <a:t>stress</a:t>
            </a:r>
            <a:r>
              <a:rPr lang="el-GR" dirty="0"/>
              <a:t>) είναι η αντίδραση του οργανισμού τόσο σε φυσιολογικές όσο και ψυχολογικές απαιτήσεις (αποτέλεσμα σημαντικών αλλαγών στη ζωή ή συσσωρευτικές επιπτώσεις των μικρών καθημερινών). Η πρότερη εμπειρία επηρεάζει την αντίδραση και εμφάνιση άγχους. Έτσι εάν ένα άτομο έχει ξεπεράσει στο παρελθόν μία δυσάρεστη κατάσταση, Θα αισθάνεται περισσότερη αυτοπεποίθηση και για αυτό το άγχος θα μειωθεί. Οι αντιδράσεις άγχους οφείλονται σε φυσικούς μηχανισμούς του σώματος. Το σώμα εκλύει χημικές ορμόνες (π.χ. αδρεναλίνη ) στο αίμα ώστε να αυξηθεί ο μεταβολισμός για να </a:t>
            </a:r>
            <a:r>
              <a:rPr lang="el-GR" dirty="0" err="1"/>
              <a:t>παράξει</a:t>
            </a:r>
            <a:r>
              <a:rPr lang="el-GR" dirty="0"/>
              <a:t> ενέργεια στις μυϊκές ομάδες. Το συναίσθημα </a:t>
            </a:r>
            <a:r>
              <a:rPr lang="el-GR" dirty="0" err="1"/>
              <a:t>fight</a:t>
            </a:r>
            <a:r>
              <a:rPr lang="el-GR" dirty="0"/>
              <a:t> </a:t>
            </a:r>
            <a:r>
              <a:rPr lang="el-GR" dirty="0" err="1"/>
              <a:t>or</a:t>
            </a:r>
            <a:r>
              <a:rPr lang="el-GR" dirty="0"/>
              <a:t> </a:t>
            </a:r>
            <a:r>
              <a:rPr lang="el-GR" dirty="0" err="1"/>
              <a:t>flight</a:t>
            </a:r>
            <a:r>
              <a:rPr lang="el-GR" dirty="0"/>
              <a:t> (μάχη ή πτήση) περιγράφεται ως μια σειρά φυσιολογικών και βιοχημικών αλλαγών που μας προετοιμάζουν να αντιμετωπίσουμε τις απειλές. Με άλλα λόγια εφαρμόζουμε δύο τεχνικές αντίδρασης σε περιπτώσεις στρες οι οποίες δεν είναι πάντα επιλέξιμες από το νου. </a:t>
            </a:r>
            <a:endParaRPr lang="en-US" dirty="0"/>
          </a:p>
        </p:txBody>
      </p:sp>
      <p:sp>
        <p:nvSpPr>
          <p:cNvPr id="14" name="Rectangle 13">
            <a:extLst>
              <a:ext uri="{FF2B5EF4-FFF2-40B4-BE49-F238E27FC236}">
                <a16:creationId xmlns:a16="http://schemas.microsoft.com/office/drawing/2014/main" id="{C5F6D5CB-3473-4A95-BE0F-66C6BE7E9B6E}"/>
              </a:ext>
            </a:extLst>
          </p:cNvPr>
          <p:cNvSpPr/>
          <p:nvPr/>
        </p:nvSpPr>
        <p:spPr>
          <a:xfrm>
            <a:off x="0" y="1233181"/>
            <a:ext cx="2155971" cy="923330"/>
          </a:xfrm>
          <a:prstGeom prst="rect">
            <a:avLst/>
          </a:prstGeom>
          <a:noFill/>
        </p:spPr>
        <p:txBody>
          <a:bodyPr wrap="square" lIns="91440" tIns="45720" rIns="91440" bIns="45720">
            <a:spAutoFit/>
          </a:bodyPr>
          <a:lstStyle/>
          <a:p>
            <a:pPr algn="ctr"/>
            <a:r>
              <a:rPr lang="el-GR" sz="5400" b="1" i="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Άγχος </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16" name="Picture 15">
            <a:extLst>
              <a:ext uri="{FF2B5EF4-FFF2-40B4-BE49-F238E27FC236}">
                <a16:creationId xmlns:a16="http://schemas.microsoft.com/office/drawing/2014/main" id="{03EC0D89-858E-4563-85E4-D7F1178E7B1D}"/>
              </a:ext>
            </a:extLst>
          </p:cNvPr>
          <p:cNvPicPr>
            <a:picLocks noChangeAspect="1"/>
          </p:cNvPicPr>
          <p:nvPr/>
        </p:nvPicPr>
        <p:blipFill>
          <a:blip r:embed="rId2"/>
          <a:stretch>
            <a:fillRect/>
          </a:stretch>
        </p:blipFill>
        <p:spPr>
          <a:xfrm>
            <a:off x="67111" y="1273190"/>
            <a:ext cx="2021747" cy="10050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073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7471-79C7-4A71-BBE1-7DE8CD3631AF}"/>
              </a:ext>
            </a:extLst>
          </p:cNvPr>
          <p:cNvSpPr>
            <a:spLocks noGrp="1"/>
          </p:cNvSpPr>
          <p:nvPr>
            <p:ph type="title"/>
          </p:nvPr>
        </p:nvSpPr>
        <p:spPr/>
        <p:txBody>
          <a:bodyPr/>
          <a:lstStyle/>
          <a:p>
            <a:r>
              <a:rPr lang="el-GR" sz="4400" b="1" i="1" dirty="0">
                <a:solidFill>
                  <a:srgbClr val="2A68A7"/>
                </a:solidFill>
                <a:latin typeface="Calibri" panose="020F0502020204030204" pitchFamily="34" charset="0"/>
                <a:ea typeface="Calibri" panose="020F0502020204030204" pitchFamily="34" charset="0"/>
              </a:rPr>
              <a:t>Νυχτερινή Πτήση  ΣμηΕΑ</a:t>
            </a:r>
            <a:endParaRPr lang="en-US" dirty="0"/>
          </a:p>
        </p:txBody>
      </p:sp>
      <p:sp>
        <p:nvSpPr>
          <p:cNvPr id="3" name="Content Placeholder 2">
            <a:extLst>
              <a:ext uri="{FF2B5EF4-FFF2-40B4-BE49-F238E27FC236}">
                <a16:creationId xmlns:a16="http://schemas.microsoft.com/office/drawing/2014/main" id="{81B64DA0-1EEC-4231-B559-DA05072DB9E9}"/>
              </a:ext>
            </a:extLst>
          </p:cNvPr>
          <p:cNvSpPr>
            <a:spLocks noGrp="1"/>
          </p:cNvSpPr>
          <p:nvPr>
            <p:ph idx="1"/>
          </p:nvPr>
        </p:nvSpPr>
        <p:spPr>
          <a:xfrm>
            <a:off x="0" y="1346433"/>
            <a:ext cx="9085277" cy="4811086"/>
          </a:xfrm>
        </p:spPr>
        <p:style>
          <a:lnRef idx="2">
            <a:schemeClr val="accent6"/>
          </a:lnRef>
          <a:fillRef idx="1">
            <a:schemeClr val="lt1"/>
          </a:fillRef>
          <a:effectRef idx="0">
            <a:schemeClr val="accent6"/>
          </a:effectRef>
          <a:fontRef idx="minor">
            <a:schemeClr val="dk1"/>
          </a:fontRef>
        </p:style>
        <p:txBody>
          <a:bodyPr>
            <a:normAutofit/>
          </a:bodyPr>
          <a:lstStyle/>
          <a:p>
            <a:pPr marL="0" marR="21590" indent="0" fontAlgn="base">
              <a:lnSpc>
                <a:spcPts val="1295"/>
              </a:lnSpc>
              <a:spcBef>
                <a:spcPts val="715"/>
              </a:spcBef>
              <a:spcAft>
                <a:spcPts val="0"/>
              </a:spcAft>
              <a:buNone/>
            </a:pPr>
            <a:endParaRPr lang="en-US" sz="1800" dirty="0">
              <a:effectLst/>
              <a:highlight>
                <a:srgbClr val="FFFF00"/>
              </a:highlight>
              <a:latin typeface="Times New Roman" panose="02020603050405020304" pitchFamily="18" charset="0"/>
              <a:ea typeface="Times New Roman" panose="02020603050405020304" pitchFamily="18" charset="0"/>
            </a:endParaRPr>
          </a:p>
          <a:p>
            <a:pPr marL="0" marR="0" indent="0" fontAlgn="base">
              <a:lnSpc>
                <a:spcPts val="2040"/>
              </a:lnSpc>
              <a:spcBef>
                <a:spcPts val="0"/>
              </a:spcBef>
              <a:spcAft>
                <a:spcPts val="0"/>
              </a:spcAft>
              <a:buNone/>
            </a:pPr>
            <a:endParaRPr lang="el-GR" sz="1800" dirty="0">
              <a:effectLst/>
              <a:latin typeface="Times New Roman" panose="02020603050405020304" pitchFamily="18" charset="0"/>
              <a:ea typeface="Times New Roman" panose="02020603050405020304" pitchFamily="18" charset="0"/>
            </a:endParaRPr>
          </a:p>
          <a:p>
            <a:pPr marL="0" marR="0" indent="0" algn="just">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l-GR" sz="1800" dirty="0">
                <a:effectLst/>
                <a:latin typeface="Calibri" panose="020F0502020204030204" pitchFamily="34" charset="0"/>
                <a:ea typeface="Calibri" panose="020F0502020204030204" pitchFamily="34" charset="0"/>
              </a:rPr>
              <a:t>. </a:t>
            </a:r>
            <a:endParaRPr lang="en-US" dirty="0"/>
          </a:p>
        </p:txBody>
      </p:sp>
      <p:sp>
        <p:nvSpPr>
          <p:cNvPr id="6" name="TextBox 5">
            <a:extLst>
              <a:ext uri="{FF2B5EF4-FFF2-40B4-BE49-F238E27FC236}">
                <a16:creationId xmlns:a16="http://schemas.microsoft.com/office/drawing/2014/main" id="{4B14D75B-8B8E-47CA-A44A-2ACF991FC421}"/>
              </a:ext>
            </a:extLst>
          </p:cNvPr>
          <p:cNvSpPr txBox="1"/>
          <p:nvPr/>
        </p:nvSpPr>
        <p:spPr>
          <a:xfrm>
            <a:off x="0" y="1310983"/>
            <a:ext cx="8793598" cy="1984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algn="ctr">
              <a:lnSpc>
                <a:spcPct val="115000"/>
              </a:lnSpc>
              <a:spcBef>
                <a:spcPts val="0"/>
              </a:spcBef>
              <a:spcAft>
                <a:spcPts val="0"/>
              </a:spcAft>
            </a:pPr>
            <a:r>
              <a:rPr lang="el-GR" sz="1800" dirty="0">
                <a:effectLst/>
                <a:latin typeface="Calibri" panose="020F0502020204030204" pitchFamily="34" charset="0"/>
                <a:ea typeface="Calibri" panose="020F0502020204030204" pitchFamily="34" charset="0"/>
              </a:rPr>
              <a:t>Λαμβάνοντας αυτούς τους περιορισμούς ενδεικτικά αναφέρεται παρακάτω η τεχνική σάρωσης</a:t>
            </a:r>
            <a:r>
              <a:rPr lang="el-GR" sz="1800" b="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rPr>
              <a:t> Η οπτική σάρωση μιας περιοχής θα πρέπει να εκτελείται οριζόντια από αριστερά προς τα δεξιά (ή και αντίστροφα) ξεκινώντας από τις απομακρυσμένες περιοχές πρώτα (επάνω) καταλήγοντας στις κοντινές (κάτω). Για κάθε στάση θα πρέπει να σαρώνεται μια περιοχή  εύρους τουλάχιστον 30°. Διακόπτουμε την σάρωση στα σημεία που φαίνονται και στην φωτογραφία  όχι πάνω από 2 με 3 δευτερόλεπτα</a:t>
            </a:r>
            <a:endParaRPr lang="en-US" dirty="0"/>
          </a:p>
        </p:txBody>
      </p:sp>
      <p:pic>
        <p:nvPicPr>
          <p:cNvPr id="5" name="Εικόνα 1">
            <a:extLst>
              <a:ext uri="{FF2B5EF4-FFF2-40B4-BE49-F238E27FC236}">
                <a16:creationId xmlns:a16="http://schemas.microsoft.com/office/drawing/2014/main" id="{676A89F0-C59E-47BC-912A-22781018EEE6}"/>
              </a:ext>
            </a:extLst>
          </p:cNvPr>
          <p:cNvPicPr>
            <a:picLocks noChangeAspect="1"/>
          </p:cNvPicPr>
          <p:nvPr/>
        </p:nvPicPr>
        <p:blipFill>
          <a:blip r:embed="rId2" cstate="print"/>
          <a:srcRect/>
          <a:stretch>
            <a:fillRect/>
          </a:stretch>
        </p:blipFill>
        <p:spPr bwMode="auto">
          <a:xfrm>
            <a:off x="58723" y="3493069"/>
            <a:ext cx="3431097" cy="19943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ectangle: Rounded Corners 6">
            <a:extLst>
              <a:ext uri="{FF2B5EF4-FFF2-40B4-BE49-F238E27FC236}">
                <a16:creationId xmlns:a16="http://schemas.microsoft.com/office/drawing/2014/main" id="{7452C7E4-70CB-4400-93ED-7283D5DED12D}"/>
              </a:ext>
            </a:extLst>
          </p:cNvPr>
          <p:cNvSpPr/>
          <p:nvPr/>
        </p:nvSpPr>
        <p:spPr>
          <a:xfrm>
            <a:off x="4572000" y="3429000"/>
            <a:ext cx="4175459" cy="265001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r>
              <a:rPr lang="el-GR" b="1" i="1" dirty="0">
                <a:latin typeface="Arial" panose="020B0604020202020204" pitchFamily="34" charset="0"/>
                <a:ea typeface="Arial" panose="020B0604020202020204" pitchFamily="34" charset="0"/>
              </a:rPr>
              <a:t>Με τον  παραπάνω τρόπο επέρχεται  </a:t>
            </a:r>
            <a:r>
              <a:rPr lang="el-GR" sz="1800" b="1" i="1" dirty="0">
                <a:effectLst/>
                <a:latin typeface="Arial" panose="020B0604020202020204" pitchFamily="34" charset="0"/>
                <a:ea typeface="Arial" panose="020B0604020202020204" pitchFamily="34" charset="0"/>
              </a:rPr>
              <a:t>επίγνωση της κατάστασης του χειριστή ΣμηΕΑ η οποία συνίσταται στην ι</a:t>
            </a:r>
            <a:r>
              <a:rPr lang="el-GR" sz="1800" b="1" dirty="0">
                <a:effectLst/>
                <a:latin typeface="Arial" panose="020B0604020202020204" pitchFamily="34" charset="0"/>
                <a:ea typeface="Arial" panose="020B0604020202020204" pitchFamily="34" charset="0"/>
              </a:rPr>
              <a:t>κανότητα του χειριστή να αντιλαμβάνεται, να κατανοεί και να αντιμετωπίζει κάθε πιθανό κίνδυνο στο περιβάλλον λειτουργίας πτήσης </a:t>
            </a:r>
            <a:endParaRPr lang="en-US" dirty="0"/>
          </a:p>
        </p:txBody>
      </p:sp>
      <p:cxnSp>
        <p:nvCxnSpPr>
          <p:cNvPr id="9" name="Straight Arrow Connector 8">
            <a:extLst>
              <a:ext uri="{FF2B5EF4-FFF2-40B4-BE49-F238E27FC236}">
                <a16:creationId xmlns:a16="http://schemas.microsoft.com/office/drawing/2014/main" id="{15BCAE26-BEF5-4866-8A32-DEDF771F7328}"/>
              </a:ext>
            </a:extLst>
          </p:cNvPr>
          <p:cNvCxnSpPr>
            <a:cxnSpLocks/>
          </p:cNvCxnSpPr>
          <p:nvPr/>
        </p:nvCxnSpPr>
        <p:spPr>
          <a:xfrm>
            <a:off x="3548543" y="3861046"/>
            <a:ext cx="1052818" cy="1107347"/>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12581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7471-79C7-4A71-BBE1-7DE8CD3631AF}"/>
              </a:ext>
            </a:extLst>
          </p:cNvPr>
          <p:cNvSpPr>
            <a:spLocks noGrp="1"/>
          </p:cNvSpPr>
          <p:nvPr>
            <p:ph type="title"/>
          </p:nvPr>
        </p:nvSpPr>
        <p:spPr/>
        <p:txBody>
          <a:bodyPr/>
          <a:lstStyle/>
          <a:p>
            <a:r>
              <a:rPr lang="el-GR" sz="4400" b="1" i="1" dirty="0">
                <a:solidFill>
                  <a:srgbClr val="2A68A7"/>
                </a:solidFill>
                <a:latin typeface="Calibri" panose="020F0502020204030204" pitchFamily="34" charset="0"/>
                <a:ea typeface="Calibri" panose="020F0502020204030204" pitchFamily="34" charset="0"/>
              </a:rPr>
              <a:t>Νυχτερινή Πτήση  ΣμηΕΑ</a:t>
            </a:r>
            <a:endParaRPr lang="en-US" dirty="0"/>
          </a:p>
        </p:txBody>
      </p:sp>
      <p:sp>
        <p:nvSpPr>
          <p:cNvPr id="3" name="Content Placeholder 2">
            <a:extLst>
              <a:ext uri="{FF2B5EF4-FFF2-40B4-BE49-F238E27FC236}">
                <a16:creationId xmlns:a16="http://schemas.microsoft.com/office/drawing/2014/main" id="{81B64DA0-1EEC-4231-B559-DA05072DB9E9}"/>
              </a:ext>
            </a:extLst>
          </p:cNvPr>
          <p:cNvSpPr>
            <a:spLocks noGrp="1"/>
          </p:cNvSpPr>
          <p:nvPr>
            <p:ph idx="1"/>
          </p:nvPr>
        </p:nvSpPr>
        <p:spPr>
          <a:xfrm>
            <a:off x="0" y="1346433"/>
            <a:ext cx="9085277" cy="4811086"/>
          </a:xfrm>
          <a:ln>
            <a:solidFill>
              <a:srgbClr val="00B050"/>
            </a:solidFill>
          </a:ln>
        </p:spPr>
        <p:style>
          <a:lnRef idx="1">
            <a:schemeClr val="accent2"/>
          </a:lnRef>
          <a:fillRef idx="3">
            <a:schemeClr val="accent2"/>
          </a:fillRef>
          <a:effectRef idx="2">
            <a:schemeClr val="accent2"/>
          </a:effectRef>
          <a:fontRef idx="minor">
            <a:schemeClr val="lt1"/>
          </a:fontRef>
        </p:style>
        <p:txBody>
          <a:bodyPr>
            <a:normAutofit/>
          </a:bodyPr>
          <a:lstStyle/>
          <a:p>
            <a:pPr marL="0" marR="21590" indent="0" fontAlgn="base">
              <a:lnSpc>
                <a:spcPts val="1295"/>
              </a:lnSpc>
              <a:spcBef>
                <a:spcPts val="715"/>
              </a:spcBef>
              <a:spcAft>
                <a:spcPts val="0"/>
              </a:spcAft>
              <a:buNone/>
            </a:pPr>
            <a:endParaRPr lang="en-US" sz="1800" dirty="0">
              <a:effectLst/>
              <a:highlight>
                <a:srgbClr val="FFFF00"/>
              </a:highlight>
              <a:latin typeface="Times New Roman" panose="02020603050405020304" pitchFamily="18" charset="0"/>
              <a:ea typeface="Times New Roman" panose="02020603050405020304" pitchFamily="18" charset="0"/>
            </a:endParaRPr>
          </a:p>
          <a:p>
            <a:pPr marL="0" marR="0" indent="0" fontAlgn="base">
              <a:lnSpc>
                <a:spcPts val="2040"/>
              </a:lnSpc>
              <a:spcBef>
                <a:spcPts val="0"/>
              </a:spcBef>
              <a:spcAft>
                <a:spcPts val="0"/>
              </a:spcAft>
              <a:buNone/>
            </a:pPr>
            <a:endParaRPr lang="el-GR" sz="1800" dirty="0">
              <a:effectLst/>
              <a:latin typeface="Times New Roman" panose="02020603050405020304" pitchFamily="18" charset="0"/>
              <a:ea typeface="Times New Roman" panose="02020603050405020304" pitchFamily="18" charset="0"/>
            </a:endParaRPr>
          </a:p>
          <a:p>
            <a:pPr marL="0" marR="0" indent="0" algn="just">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l-GR" sz="1800" dirty="0">
                <a:effectLst/>
                <a:latin typeface="Calibri" panose="020F0502020204030204" pitchFamily="34" charset="0"/>
                <a:ea typeface="Calibri" panose="020F0502020204030204" pitchFamily="34" charset="0"/>
              </a:rPr>
              <a:t>. </a:t>
            </a:r>
            <a:endParaRPr lang="en-US" dirty="0"/>
          </a:p>
        </p:txBody>
      </p:sp>
      <p:sp>
        <p:nvSpPr>
          <p:cNvPr id="6" name="TextBox 5">
            <a:extLst>
              <a:ext uri="{FF2B5EF4-FFF2-40B4-BE49-F238E27FC236}">
                <a16:creationId xmlns:a16="http://schemas.microsoft.com/office/drawing/2014/main" id="{4B14D75B-8B8E-47CA-A44A-2ACF991FC421}"/>
              </a:ext>
            </a:extLst>
          </p:cNvPr>
          <p:cNvSpPr txBox="1"/>
          <p:nvPr/>
        </p:nvSpPr>
        <p:spPr>
          <a:xfrm>
            <a:off x="-75502" y="1281621"/>
            <a:ext cx="9219502" cy="923330"/>
          </a:xfrm>
          <a:prstGeom prst="rect">
            <a:avLst/>
          </a:prstGeom>
          <a:noFill/>
        </p:spPr>
        <p:txBody>
          <a:bodyPr wrap="square" rtlCol="0">
            <a:spAutoFit/>
          </a:bodyPr>
          <a:lstStyle/>
          <a:p>
            <a:pPr marL="228600" marR="0" algn="just">
              <a:spcBef>
                <a:spcPts val="0"/>
              </a:spcBef>
              <a:spcAft>
                <a:spcPts val="0"/>
              </a:spcAft>
            </a:pPr>
            <a:r>
              <a:rPr lang="el-GR" sz="1800" b="1" i="1" u="sng"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Ορισμός νύχτας </a:t>
            </a:r>
            <a:r>
              <a:rPr lang="en-US" sz="1800" b="1" i="1" u="sng"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a:t>
            </a:r>
          </a:p>
          <a:p>
            <a:pPr marL="228600" marR="0" algn="just">
              <a:spcBef>
                <a:spcPts val="0"/>
              </a:spcBef>
              <a:spcAft>
                <a:spcPts val="0"/>
              </a:spcAft>
            </a:pPr>
            <a:endParaRPr lang="en-US" b="1" i="1" dirty="0">
              <a:solidFill>
                <a:srgbClr val="000000"/>
              </a:solidFill>
              <a:latin typeface="Verdana" panose="020B0604030504040204" pitchFamily="34" charset="0"/>
              <a:ea typeface="Calibri" panose="020F0502020204030204" pitchFamily="34" charset="0"/>
              <a:cs typeface="Verdana" panose="020B0604030504040204" pitchFamily="34" charset="0"/>
            </a:endParaRPr>
          </a:p>
          <a:p>
            <a:pPr marL="228600" marR="0" algn="just">
              <a:spcBef>
                <a:spcPts val="0"/>
              </a:spcBef>
              <a:spcAft>
                <a:spcPts val="0"/>
              </a:spcAft>
            </a:pPr>
            <a:endParaRPr lang="en-US" sz="1800" b="1" i="1" dirty="0">
              <a:solidFill>
                <a:srgbClr val="000000"/>
              </a:solidFill>
              <a:effectLst/>
              <a:highlight>
                <a:srgbClr val="FFFF00"/>
              </a:highlight>
              <a:latin typeface="Verdana" panose="020B0604030504040204" pitchFamily="34" charset="0"/>
              <a:ea typeface="Calibri" panose="020F050202020403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3A202A02-E5C2-4151-BAB2-C18E661FD238}"/>
              </a:ext>
            </a:extLst>
          </p:cNvPr>
          <p:cNvPicPr>
            <a:picLocks noChangeAspect="1"/>
          </p:cNvPicPr>
          <p:nvPr/>
        </p:nvPicPr>
        <p:blipFill>
          <a:blip r:embed="rId2"/>
          <a:stretch>
            <a:fillRect/>
          </a:stretch>
        </p:blipFill>
        <p:spPr>
          <a:xfrm>
            <a:off x="4604619" y="1440824"/>
            <a:ext cx="3473042" cy="2311152"/>
          </a:xfrm>
          <a:prstGeom prst="rect">
            <a:avLst/>
          </a:prstGeom>
        </p:spPr>
      </p:pic>
      <p:sp>
        <p:nvSpPr>
          <p:cNvPr id="10" name="Isosceles Triangle 9">
            <a:extLst>
              <a:ext uri="{FF2B5EF4-FFF2-40B4-BE49-F238E27FC236}">
                <a16:creationId xmlns:a16="http://schemas.microsoft.com/office/drawing/2014/main" id="{68ABBA84-2629-4296-9761-E004E67C399B}"/>
              </a:ext>
            </a:extLst>
          </p:cNvPr>
          <p:cNvSpPr/>
          <p:nvPr/>
        </p:nvSpPr>
        <p:spPr>
          <a:xfrm>
            <a:off x="125835" y="1930187"/>
            <a:ext cx="5916179" cy="411758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algn="just">
              <a:spcBef>
                <a:spcPts val="0"/>
              </a:spcBef>
              <a:spcAft>
                <a:spcPts val="0"/>
              </a:spcAft>
            </a:pPr>
            <a:endParaRPr lang="en-US" b="1" i="1" dirty="0">
              <a:solidFill>
                <a:srgbClr val="000000"/>
              </a:solidFill>
              <a:latin typeface="Verdana" panose="020B0604030504040204" pitchFamily="34" charset="0"/>
              <a:ea typeface="Calibri" panose="020F0502020204030204" pitchFamily="34" charset="0"/>
              <a:cs typeface="Verdana" panose="020B0604030504040204" pitchFamily="34" charset="0"/>
            </a:endParaRPr>
          </a:p>
          <a:p>
            <a:pPr marL="228600" marR="0" algn="just">
              <a:spcBef>
                <a:spcPts val="0"/>
              </a:spcBef>
              <a:spcAft>
                <a:spcPts val="0"/>
              </a:spcAft>
            </a:pPr>
            <a:r>
              <a:rPr lang="el-GR" sz="1400" b="1" i="1" dirty="0">
                <a:solidFill>
                  <a:srgbClr val="000000"/>
                </a:solidFill>
                <a:latin typeface="Verdana" panose="020B0604030504040204" pitchFamily="34" charset="0"/>
                <a:ea typeface="Calibri" panose="020F0502020204030204" pitchFamily="34" charset="0"/>
                <a:cs typeface="Verdana" panose="020B0604030504040204" pitchFamily="34" charset="0"/>
              </a:rPr>
              <a:t>Ορίζεται σαν το διάστημα</a:t>
            </a:r>
            <a:r>
              <a:rPr lang="en-US" sz="1400" b="1" i="1" dirty="0">
                <a:solidFill>
                  <a:srgbClr val="000000"/>
                </a:solidFill>
                <a:latin typeface="Verdana" panose="020B0604030504040204" pitchFamily="34" charset="0"/>
                <a:ea typeface="Calibri" panose="020F0502020204030204" pitchFamily="34" charset="0"/>
                <a:cs typeface="Verdana" panose="020B0604030504040204" pitchFamily="34" charset="0"/>
              </a:rPr>
              <a:t> </a:t>
            </a:r>
            <a:r>
              <a:rPr lang="el-GR" sz="1400" b="1" i="1" dirty="0">
                <a:solidFill>
                  <a:srgbClr val="000000"/>
                </a:solidFill>
                <a:latin typeface="Verdana" panose="020B0604030504040204" pitchFamily="34" charset="0"/>
                <a:ea typeface="Calibri" panose="020F0502020204030204" pitchFamily="34" charset="0"/>
                <a:cs typeface="Verdana" panose="020B0604030504040204" pitchFamily="34" charset="0"/>
              </a:rPr>
              <a:t>που αρχίζει 30</a:t>
            </a:r>
            <a:r>
              <a:rPr lang="en-US" sz="1400" b="1" i="1" dirty="0">
                <a:solidFill>
                  <a:srgbClr val="000000"/>
                </a:solidFill>
                <a:latin typeface="Verdana" panose="020B0604030504040204" pitchFamily="34" charset="0"/>
                <a:ea typeface="Calibri" panose="020F0502020204030204" pitchFamily="34" charset="0"/>
                <a:cs typeface="Verdana" panose="020B0604030504040204" pitchFamily="34" charset="0"/>
              </a:rPr>
              <a:t> </a:t>
            </a:r>
            <a:r>
              <a:rPr lang="el-GR" sz="1400" b="1" i="1" dirty="0">
                <a:solidFill>
                  <a:srgbClr val="000000"/>
                </a:solidFill>
                <a:latin typeface="Verdana" panose="020B0604030504040204" pitchFamily="34" charset="0"/>
                <a:ea typeface="Calibri" panose="020F0502020204030204" pitchFamily="34" charset="0"/>
                <a:cs typeface="Verdana" panose="020B0604030504040204" pitchFamily="34" charset="0"/>
              </a:rPr>
              <a:t> λεπτά μετά τη δύση του </a:t>
            </a:r>
            <a:r>
              <a:rPr lang="el-GR" sz="1400" b="1" i="1" dirty="0" err="1">
                <a:solidFill>
                  <a:srgbClr val="000000"/>
                </a:solidFill>
                <a:latin typeface="Verdana" panose="020B0604030504040204" pitchFamily="34" charset="0"/>
                <a:ea typeface="Calibri" panose="020F0502020204030204" pitchFamily="34" charset="0"/>
                <a:cs typeface="Verdana" panose="020B0604030504040204" pitchFamily="34" charset="0"/>
              </a:rPr>
              <a:t>ηλιου</a:t>
            </a:r>
            <a:r>
              <a:rPr lang="el-GR" sz="1400" b="1" i="1" dirty="0">
                <a:solidFill>
                  <a:srgbClr val="000000"/>
                </a:solidFill>
                <a:latin typeface="Verdana" panose="020B0604030504040204" pitchFamily="34" charset="0"/>
                <a:ea typeface="Calibri" panose="020F0502020204030204" pitchFamily="34" charset="0"/>
                <a:cs typeface="Verdana" panose="020B0604030504040204" pitchFamily="34" charset="0"/>
              </a:rPr>
              <a:t> και λήγει 30 λεπτά πριν την ανατολή .</a:t>
            </a:r>
            <a:endParaRPr lang="en-US" sz="1400" b="1" i="1" dirty="0">
              <a:solidFill>
                <a:srgbClr val="000000"/>
              </a:solidFill>
              <a:highlight>
                <a:srgbClr val="FFFF00"/>
              </a:highlight>
              <a:latin typeface="Verdana" panose="020B0604030504040204" pitchFamily="34" charset="0"/>
              <a:ea typeface="Calibri" panose="020F0502020204030204" pitchFamily="34" charset="0"/>
              <a:cs typeface="Verdana" panose="020B0604030504040204" pitchFamily="34" charset="0"/>
            </a:endParaRPr>
          </a:p>
        </p:txBody>
      </p:sp>
    </p:spTree>
    <p:extLst>
      <p:ext uri="{BB962C8B-B14F-4D97-AF65-F5344CB8AC3E}">
        <p14:creationId xmlns:p14="http://schemas.microsoft.com/office/powerpoint/2010/main" val="13434907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one Xperts Template" id="{009EC57A-9386-AE4D-8E25-21682866EE67}" vid="{B8DE6593-C11F-0D4B-B182-F2C5879D25A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one Xperts Template" id="{009EC57A-9386-AE4D-8E25-21682866EE67}" vid="{12213D2F-B5F4-7342-914A-5A82B13B92B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2501</TotalTime>
  <Words>1667</Words>
  <Application>Microsoft Macintosh PowerPoint</Application>
  <PresentationFormat>On-screen Show (4:3)</PresentationFormat>
  <Paragraphs>125</Paragraphs>
  <Slides>16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Cambria</vt:lpstr>
      <vt:lpstr>Montserrat</vt:lpstr>
      <vt:lpstr>Times New Roman</vt:lpstr>
      <vt:lpstr>verdana</vt:lpstr>
      <vt:lpstr>verdana</vt:lpstr>
      <vt:lpstr>Office Theme</vt:lpstr>
      <vt:lpstr>Custom Design</vt:lpstr>
      <vt:lpstr>PowerPoint Presentation</vt:lpstr>
      <vt:lpstr>Νυχτερινή Πτήση  ΣμηΕΑ  </vt:lpstr>
      <vt:lpstr>Νυχτερινή Πτήση  ΣμηΕΑ </vt:lpstr>
      <vt:lpstr>Νυχτερινή Πτήση  ΣμηΕΑ  </vt:lpstr>
      <vt:lpstr>Νυχτερινή Πτήση  ΣμηΕΑ  </vt:lpstr>
      <vt:lpstr>Νυχτερινή Πτήση  ΣμηΕΑ </vt:lpstr>
      <vt:lpstr>Νυχτερινή Πτήση  ΣμηΕΑ </vt:lpstr>
      <vt:lpstr>Νυχτερινή Πτήση  ΣμηΕΑ</vt:lpstr>
      <vt:lpstr>Νυχτερινή Πτήση  ΣμηΕΑ</vt:lpstr>
      <vt:lpstr>Νυχτερινή Πτήση  ΣμηΕΑ</vt:lpstr>
      <vt:lpstr>Νυχτερινή Πτήση  ΣμηΕΑ</vt:lpstr>
      <vt:lpstr>Νυχτερινή Πτήση  ΣμηΕΑ</vt:lpstr>
      <vt:lpstr>Νυχτερινή Πτήση  ΣμηΕΑ</vt:lpstr>
      <vt:lpstr>Νυχτερινή Πτήση  ΣμηΕΑ</vt:lpstr>
      <vt:lpstr>Νυχτερινή Πτήση  ΣμηΕΑ</vt:lpstr>
      <vt:lpstr>Νυχτερινή Πτήση  ΣμηΕΑ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Panagiotis Koutsis</cp:lastModifiedBy>
  <cp:revision>81</cp:revision>
  <dcterms:created xsi:type="dcterms:W3CDTF">2020-03-27T13:45:28Z</dcterms:created>
  <dcterms:modified xsi:type="dcterms:W3CDTF">2022-04-29T06:06:12Z</dcterms:modified>
</cp:coreProperties>
</file>